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15"/>
  </p:notesMasterIdLst>
  <p:sldIdLst>
    <p:sldId id="256" r:id="rId3"/>
    <p:sldId id="257" r:id="rId4"/>
    <p:sldId id="269" r:id="rId5"/>
    <p:sldId id="259" r:id="rId6"/>
    <p:sldId id="261" r:id="rId7"/>
    <p:sldId id="262" r:id="rId8"/>
    <p:sldId id="263" r:id="rId9"/>
    <p:sldId id="264" r:id="rId10"/>
    <p:sldId id="266" r:id="rId11"/>
    <p:sldId id="271" r:id="rId12"/>
    <p:sldId id="270" r:id="rId13"/>
    <p:sldId id="268" r:id="rId14"/>
  </p:sldIdLst>
  <p:sldSz cx="9144000" cy="5143500" type="screen16x9"/>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1961" autoAdjust="0"/>
  </p:normalViewPr>
  <p:slideViewPr>
    <p:cSldViewPr snapToGrid="0">
      <p:cViewPr>
        <p:scale>
          <a:sx n="99" d="100"/>
          <a:sy n="99" d="100"/>
        </p:scale>
        <p:origin x="144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m De Bevere" userId="26c7ea29-1c16-40ce-bacd-90753f836259" providerId="ADAL" clId="{F0BC9954-B7D3-4E65-BAB2-C43667D95A92}"/>
    <pc:docChg chg="modSld">
      <pc:chgData name="Bram De Bevere" userId="26c7ea29-1c16-40ce-bacd-90753f836259" providerId="ADAL" clId="{F0BC9954-B7D3-4E65-BAB2-C43667D95A92}" dt="2025-12-13T16:42:40.875" v="2" actId="20577"/>
      <pc:docMkLst>
        <pc:docMk/>
      </pc:docMkLst>
      <pc:sldChg chg="modSp mod">
        <pc:chgData name="Bram De Bevere" userId="26c7ea29-1c16-40ce-bacd-90753f836259" providerId="ADAL" clId="{F0BC9954-B7D3-4E65-BAB2-C43667D95A92}" dt="2025-12-13T16:42:40.875" v="2" actId="20577"/>
        <pc:sldMkLst>
          <pc:docMk/>
          <pc:sldMk cId="0" sldId="256"/>
        </pc:sldMkLst>
        <pc:spChg chg="mod">
          <ac:chgData name="Bram De Bevere" userId="26c7ea29-1c16-40ce-bacd-90753f836259" providerId="ADAL" clId="{F0BC9954-B7D3-4E65-BAB2-C43667D95A92}" dt="2025-12-13T16:42:40.875" v="2" actId="20577"/>
          <ac:spMkLst>
            <pc:docMk/>
            <pc:sldMk cId="0" sldId="256"/>
            <ac:spMk id="85" creationId="{00000000-0000-0000-0000-000000000000}"/>
          </ac:spMkLst>
        </pc:spChg>
        <pc:cxnChg chg="mod">
          <ac:chgData name="Bram De Bevere" userId="26c7ea29-1c16-40ce-bacd-90753f836259" providerId="ADAL" clId="{F0BC9954-B7D3-4E65-BAB2-C43667D95A92}" dt="2025-12-13T16:42:21.431" v="0" actId="1076"/>
          <ac:cxnSpMkLst>
            <pc:docMk/>
            <pc:sldMk cId="0" sldId="256"/>
            <ac:cxnSpMk id="8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BCE0A-7CC4-4124-890B-10D7A7DE980B}" type="datetimeFigureOut">
              <a:rPr lang="nl-BE" smtClean="0"/>
              <a:t>16/12/2025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C0D84-B0A7-4B8C-8A15-0795E43C3AC9}" type="slidenum">
              <a:rPr lang="nl-BE" smtClean="0"/>
              <a:t>‹nr.›</a:t>
            </a:fld>
            <a:endParaRPr lang="nl-BE"/>
          </a:p>
        </p:txBody>
      </p:sp>
    </p:spTree>
    <p:extLst>
      <p:ext uri="{BB962C8B-B14F-4D97-AF65-F5344CB8AC3E}">
        <p14:creationId xmlns:p14="http://schemas.microsoft.com/office/powerpoint/2010/main" val="1000640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Beste Meneer Loret, beste medestudenten,</a:t>
            </a:r>
          </a:p>
          <a:p>
            <a:r>
              <a:rPr lang="nl-BE" dirty="0"/>
              <a:t>Ons project gaat over een lerend algoritme in ping pong te implementeren,</a:t>
            </a:r>
          </a:p>
        </p:txBody>
      </p:sp>
      <p:sp>
        <p:nvSpPr>
          <p:cNvPr id="4" name="Slide Number Placeholder 3"/>
          <p:cNvSpPr>
            <a:spLocks noGrp="1"/>
          </p:cNvSpPr>
          <p:nvPr>
            <p:ph type="sldNum" sz="quarter" idx="5"/>
          </p:nvPr>
        </p:nvSpPr>
        <p:spPr/>
        <p:txBody>
          <a:bodyPr/>
          <a:lstStyle/>
          <a:p>
            <a:fld id="{09DC0D84-B0A7-4B8C-8A15-0795E43C3AC9}" type="slidenum">
              <a:rPr lang="nl-BE" smtClean="0"/>
              <a:t>1</a:t>
            </a:fld>
            <a:endParaRPr lang="nl-BE"/>
          </a:p>
        </p:txBody>
      </p:sp>
    </p:spTree>
    <p:extLst>
      <p:ext uri="{BB962C8B-B14F-4D97-AF65-F5344CB8AC3E}">
        <p14:creationId xmlns:p14="http://schemas.microsoft.com/office/powerpoint/2010/main" val="203615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73583-0C88-23F3-1603-DB3F07FE5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D6A4-3B46-0F64-4F06-23ECC9792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93A2F-390A-0D27-E3E6-20E88F8514E4}"/>
              </a:ext>
            </a:extLst>
          </p:cNvPr>
          <p:cNvSpPr>
            <a:spLocks noGrp="1"/>
          </p:cNvSpPr>
          <p:nvPr>
            <p:ph type="body" idx="1"/>
          </p:nvPr>
        </p:nvSpPr>
        <p:spPr/>
        <p:txBody>
          <a:bodyPr/>
          <a:lstStyle/>
          <a:p>
            <a:r>
              <a:rPr lang="nl-NL" sz="1200" b="0" kern="1200" dirty="0">
                <a:solidFill>
                  <a:schemeClr val="tx1"/>
                </a:solidFill>
                <a:effectLst/>
                <a:latin typeface="+mn-lt"/>
                <a:ea typeface="+mn-ea"/>
                <a:cs typeface="+mn-cs"/>
              </a:rPr>
              <a:t>-Anticiperen </a:t>
            </a:r>
          </a:p>
          <a:p>
            <a:r>
              <a:rPr lang="nl-NL" sz="1200" b="0" kern="1200" dirty="0">
                <a:solidFill>
                  <a:schemeClr val="tx1"/>
                </a:solidFill>
                <a:effectLst/>
                <a:latin typeface="+mn-lt"/>
                <a:ea typeface="+mn-ea"/>
                <a:cs typeface="+mn-cs"/>
              </a:rPr>
              <a:t>-Moeilijkere plaatsen voor waar de tegenstander dan is.</a:t>
            </a:r>
          </a:p>
          <a:p>
            <a:r>
              <a:rPr lang="nl-NL" sz="1200" b="0" kern="1200" dirty="0">
                <a:solidFill>
                  <a:schemeClr val="tx1"/>
                </a:solidFill>
                <a:effectLst/>
                <a:latin typeface="+mn-lt"/>
                <a:ea typeface="+mn-ea"/>
                <a:cs typeface="+mn-cs"/>
              </a:rPr>
              <a:t>-meer sensorsimulatie of analyse van vorige rondes van die speller</a:t>
            </a:r>
          </a:p>
          <a:p>
            <a:r>
              <a:rPr lang="nl-NL" sz="1200" b="0" kern="1200" dirty="0">
                <a:solidFill>
                  <a:schemeClr val="tx1"/>
                </a:solidFill>
                <a:effectLst/>
                <a:latin typeface="+mn-lt"/>
                <a:ea typeface="+mn-ea"/>
                <a:cs typeface="+mn-cs"/>
              </a:rPr>
              <a:t>-leukste uitbreiding is </a:t>
            </a:r>
            <a:r>
              <a:rPr lang="nl-NL" sz="1200" b="0" kern="1200" dirty="0" err="1">
                <a:solidFill>
                  <a:schemeClr val="tx1"/>
                </a:solidFill>
                <a:effectLst/>
                <a:latin typeface="+mn-lt"/>
                <a:ea typeface="+mn-ea"/>
                <a:cs typeface="+mn-cs"/>
              </a:rPr>
              <a:t>orignele</a:t>
            </a:r>
            <a:r>
              <a:rPr lang="nl-NL" sz="1200" b="0" kern="1200" dirty="0">
                <a:solidFill>
                  <a:schemeClr val="tx1"/>
                </a:solidFill>
                <a:effectLst/>
                <a:latin typeface="+mn-lt"/>
                <a:ea typeface="+mn-ea"/>
                <a:cs typeface="+mn-cs"/>
              </a:rPr>
              <a:t> idee van mens </a:t>
            </a:r>
            <a:r>
              <a:rPr lang="nl-NL" sz="1200" b="0" kern="1200" dirty="0" err="1">
                <a:solidFill>
                  <a:schemeClr val="tx1"/>
                </a:solidFill>
                <a:effectLst/>
                <a:latin typeface="+mn-lt"/>
                <a:ea typeface="+mn-ea"/>
                <a:cs typeface="+mn-cs"/>
              </a:rPr>
              <a:t>vs</a:t>
            </a:r>
            <a:r>
              <a:rPr lang="nl-NL" sz="1200" b="0" kern="1200" dirty="0">
                <a:solidFill>
                  <a:schemeClr val="tx1"/>
                </a:solidFill>
                <a:effectLst/>
                <a:latin typeface="+mn-lt"/>
                <a:ea typeface="+mn-ea"/>
                <a:cs typeface="+mn-cs"/>
              </a:rPr>
              <a:t> ai met </a:t>
            </a:r>
            <a:r>
              <a:rPr lang="nl-NL" sz="1200" b="0" kern="1200" dirty="0" err="1">
                <a:solidFill>
                  <a:schemeClr val="tx1"/>
                </a:solidFill>
                <a:effectLst/>
                <a:latin typeface="+mn-lt"/>
                <a:ea typeface="+mn-ea"/>
                <a:cs typeface="+mn-cs"/>
              </a:rPr>
              <a:t>wii</a:t>
            </a:r>
            <a:r>
              <a:rPr lang="nl-NL" sz="1200" b="0" kern="1200" dirty="0">
                <a:solidFill>
                  <a:schemeClr val="tx1"/>
                </a:solidFill>
                <a:effectLst/>
                <a:latin typeface="+mn-lt"/>
                <a:ea typeface="+mn-ea"/>
                <a:cs typeface="+mn-cs"/>
              </a:rPr>
              <a:t> remote</a:t>
            </a:r>
          </a:p>
        </p:txBody>
      </p:sp>
      <p:sp>
        <p:nvSpPr>
          <p:cNvPr id="4" name="Slide Number Placeholder 3">
            <a:extLst>
              <a:ext uri="{FF2B5EF4-FFF2-40B4-BE49-F238E27FC236}">
                <a16:creationId xmlns:a16="http://schemas.microsoft.com/office/drawing/2014/main" id="{629BCC68-F672-B0C2-9FD1-1FBB9BCD0251}"/>
              </a:ext>
            </a:extLst>
          </p:cNvPr>
          <p:cNvSpPr>
            <a:spLocks noGrp="1"/>
          </p:cNvSpPr>
          <p:nvPr>
            <p:ph type="sldNum" sz="quarter" idx="5"/>
          </p:nvPr>
        </p:nvSpPr>
        <p:spPr/>
        <p:txBody>
          <a:bodyPr/>
          <a:lstStyle/>
          <a:p>
            <a:fld id="{09DC0D84-B0A7-4B8C-8A15-0795E43C3AC9}" type="slidenum">
              <a:rPr lang="nl-BE" smtClean="0"/>
              <a:t>10</a:t>
            </a:fld>
            <a:endParaRPr lang="nl-BE"/>
          </a:p>
        </p:txBody>
      </p:sp>
    </p:spTree>
    <p:extLst>
      <p:ext uri="{BB962C8B-B14F-4D97-AF65-F5344CB8AC3E}">
        <p14:creationId xmlns:p14="http://schemas.microsoft.com/office/powerpoint/2010/main" val="347895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57EF-367C-6987-5358-3AA2F6FBE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5F0A4-8A69-6769-5FDD-227B684A5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0B3AB-E13A-949B-C154-4C0AF9E93334}"/>
              </a:ext>
            </a:extLst>
          </p:cNvPr>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a:extLst>
              <a:ext uri="{FF2B5EF4-FFF2-40B4-BE49-F238E27FC236}">
                <a16:creationId xmlns:a16="http://schemas.microsoft.com/office/drawing/2014/main" id="{EC0FC7F3-390B-5C9D-BC31-FAFCF24BF4A3}"/>
              </a:ext>
            </a:extLst>
          </p:cNvPr>
          <p:cNvSpPr>
            <a:spLocks noGrp="1"/>
          </p:cNvSpPr>
          <p:nvPr>
            <p:ph type="sldNum" sz="quarter" idx="5"/>
          </p:nvPr>
        </p:nvSpPr>
        <p:spPr/>
        <p:txBody>
          <a:bodyPr/>
          <a:lstStyle/>
          <a:p>
            <a:fld id="{09DC0D84-B0A7-4B8C-8A15-0795E43C3AC9}" type="slidenum">
              <a:rPr lang="nl-BE" smtClean="0"/>
              <a:t>11</a:t>
            </a:fld>
            <a:endParaRPr lang="nl-BE"/>
          </a:p>
        </p:txBody>
      </p:sp>
    </p:spTree>
    <p:extLst>
      <p:ext uri="{BB962C8B-B14F-4D97-AF65-F5344CB8AC3E}">
        <p14:creationId xmlns:p14="http://schemas.microsoft.com/office/powerpoint/2010/main" val="208750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Enige vragen over de werking van dit project? Hoe de AI werd getraind? De uitbreiding van dit project? (beter voor deze dingen te bespreken in de vragen sectie voor tijdsgemak)</a:t>
            </a:r>
          </a:p>
        </p:txBody>
      </p:sp>
      <p:sp>
        <p:nvSpPr>
          <p:cNvPr id="4" name="Slide Number Placeholder 3"/>
          <p:cNvSpPr>
            <a:spLocks noGrp="1"/>
          </p:cNvSpPr>
          <p:nvPr>
            <p:ph type="sldNum" sz="quarter" idx="5"/>
          </p:nvPr>
        </p:nvSpPr>
        <p:spPr/>
        <p:txBody>
          <a:bodyPr/>
          <a:lstStyle/>
          <a:p>
            <a:fld id="{09DC0D84-B0A7-4B8C-8A15-0795E43C3AC9}" type="slidenum">
              <a:rPr lang="nl-BE" smtClean="0"/>
              <a:t>12</a:t>
            </a:fld>
            <a:endParaRPr lang="nl-BE"/>
          </a:p>
        </p:txBody>
      </p:sp>
    </p:spTree>
    <p:extLst>
      <p:ext uri="{BB962C8B-B14F-4D97-AF65-F5344CB8AC3E}">
        <p14:creationId xmlns:p14="http://schemas.microsoft.com/office/powerpoint/2010/main" val="182702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Wie heeft er een pingpong of ooit gespeeld?</a:t>
            </a:r>
          </a:p>
          <a:p>
            <a:endParaRPr lang="nl-BE" dirty="0"/>
          </a:p>
          <a:p>
            <a:r>
              <a:rPr lang="nl-BE" dirty="0"/>
              <a:t>1972 arcades</a:t>
            </a:r>
          </a:p>
          <a:p>
            <a:r>
              <a:rPr lang="nl-BE" dirty="0"/>
              <a:t>Technologie veel verder </a:t>
            </a:r>
            <a:r>
              <a:rPr lang="nl-BE" dirty="0" err="1"/>
              <a:t>AI,videokaarten</a:t>
            </a:r>
            <a:r>
              <a:rPr lang="nl-BE" dirty="0"/>
              <a:t>…</a:t>
            </a:r>
          </a:p>
          <a:p>
            <a:endParaRPr lang="nl-BE" dirty="0"/>
          </a:p>
          <a:p>
            <a:r>
              <a:rPr lang="nl-BE" dirty="0"/>
              <a:t>Hoe kunnen we die 2 linken voor het vak ai </a:t>
            </a:r>
            <a:r>
              <a:rPr lang="nl-BE" dirty="0" err="1"/>
              <a:t>programming</a:t>
            </a:r>
            <a:r>
              <a:rPr lang="nl-BE" dirty="0"/>
              <a:t>?</a:t>
            </a:r>
          </a:p>
        </p:txBody>
      </p:sp>
      <p:sp>
        <p:nvSpPr>
          <p:cNvPr id="4" name="Slide Number Placeholder 3"/>
          <p:cNvSpPr>
            <a:spLocks noGrp="1"/>
          </p:cNvSpPr>
          <p:nvPr>
            <p:ph type="sldNum" sz="quarter" idx="5"/>
          </p:nvPr>
        </p:nvSpPr>
        <p:spPr/>
        <p:txBody>
          <a:bodyPr/>
          <a:lstStyle/>
          <a:p>
            <a:fld id="{09DC0D84-B0A7-4B8C-8A15-0795E43C3AC9}" type="slidenum">
              <a:rPr lang="nl-BE" smtClean="0"/>
              <a:t>2</a:t>
            </a:fld>
            <a:endParaRPr lang="nl-BE"/>
          </a:p>
        </p:txBody>
      </p:sp>
    </p:spTree>
    <p:extLst>
      <p:ext uri="{BB962C8B-B14F-4D97-AF65-F5344CB8AC3E}">
        <p14:creationId xmlns:p14="http://schemas.microsoft.com/office/powerpoint/2010/main" val="344270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3400" dirty="0"/>
              <a:t>Doelstellingen:</a:t>
            </a:r>
          </a:p>
          <a:p>
            <a:endParaRPr lang="nl-BE" sz="3400" dirty="0"/>
          </a:p>
          <a:p>
            <a:r>
              <a:rPr lang="nl-BE" sz="3400" dirty="0"/>
              <a:t>-moet kunnen spellen</a:t>
            </a:r>
          </a:p>
          <a:p>
            <a:r>
              <a:rPr lang="nl-BE" sz="3400" dirty="0"/>
              <a:t>-naar 3d niet super basic maar niet te moeilijk.</a:t>
            </a:r>
          </a:p>
          <a:p>
            <a:r>
              <a:rPr lang="nl-BE" sz="3400" dirty="0"/>
              <a:t>-Leer </a:t>
            </a:r>
            <a:r>
              <a:rPr lang="nl-BE" sz="3400" b="1" dirty="0"/>
              <a:t>MET</a:t>
            </a:r>
            <a:r>
              <a:rPr lang="nl-BE" sz="3400" dirty="0"/>
              <a:t> omgeving niet </a:t>
            </a:r>
            <a:r>
              <a:rPr lang="nl-BE" sz="3400" b="1" dirty="0"/>
              <a:t>IN</a:t>
            </a:r>
            <a:r>
              <a:rPr lang="nl-BE" sz="3400" dirty="0"/>
              <a:t> omgeving</a:t>
            </a:r>
          </a:p>
          <a:p>
            <a:r>
              <a:rPr lang="nl-BE" sz="3400" dirty="0"/>
              <a:t>-leert wat random </a:t>
            </a:r>
            <a:r>
              <a:rPr lang="nl-BE" sz="3400" dirty="0" err="1"/>
              <a:t>inputs</a:t>
            </a:r>
            <a:r>
              <a:rPr lang="nl-BE" sz="3400" dirty="0"/>
              <a:t> doen en kiest dan wat goed is.</a:t>
            </a:r>
          </a:p>
          <a:p>
            <a:r>
              <a:rPr lang="nl-BE" sz="3400" dirty="0"/>
              <a:t>-hij moet </a:t>
            </a:r>
            <a:r>
              <a:rPr lang="nl-BE" sz="2000" b="0" dirty="0"/>
              <a:t>weten wat is goed wat niet.</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3</a:t>
            </a:fld>
            <a:endParaRPr lang="nl-BE"/>
          </a:p>
        </p:txBody>
      </p:sp>
    </p:spTree>
    <p:extLst>
      <p:ext uri="{BB962C8B-B14F-4D97-AF65-F5344CB8AC3E}">
        <p14:creationId xmlns:p14="http://schemas.microsoft.com/office/powerpoint/2010/main" val="165089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Als omgeving zullen we gebruik maken van pybullet</a:t>
            </a:r>
          </a:p>
          <a:p>
            <a:r>
              <a:rPr lang="nl-BE" dirty="0"/>
              <a:t>Het is een python module dat een interface is voor de python bullet physics SDK, goed voor fysica simulaties en robotica</a:t>
            </a:r>
          </a:p>
          <a:p>
            <a:r>
              <a:rPr lang="nl-BE" dirty="0"/>
              <a:t>Populair in research &amp; dev van AI, zeer installatievriendelijk en zeer compatibel</a:t>
            </a:r>
          </a:p>
          <a:p>
            <a:r>
              <a:rPr lang="nl-BE" dirty="0"/>
              <a:t>Wordt gebruikt bij google brain, openAI, en boston dynamics</a:t>
            </a:r>
          </a:p>
          <a:p>
            <a:endParaRPr lang="nl-BE" dirty="0"/>
          </a:p>
          <a:p>
            <a:r>
              <a:rPr lang="nl-BE" dirty="0"/>
              <a:t>Wij gebruiken het voor de collision detectie en de rendering, de physics worden verworpen, we willen iets minder complex (zie eerder over leren te spelen MET de omgeving)</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4</a:t>
            </a:fld>
            <a:endParaRPr lang="nl-BE"/>
          </a:p>
        </p:txBody>
      </p:sp>
    </p:spTree>
    <p:extLst>
      <p:ext uri="{BB962C8B-B14F-4D97-AF65-F5344CB8AC3E}">
        <p14:creationId xmlns:p14="http://schemas.microsoft.com/office/powerpoint/2010/main" val="337808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Geen physics -&gt; paraboolfunctie met offset boven het speelvlak</a:t>
            </a:r>
          </a:p>
          <a:p>
            <a:endParaRPr lang="nl-BE" dirty="0"/>
          </a:p>
          <a:p>
            <a:r>
              <a:rPr lang="nl-BE" dirty="0"/>
              <a:t>Bij collision met een paddle, wordt de parabool functie berekend adhv de drie parameters, strength, angle, en spin, en wordt geprojecteerd in dat punt zodat dat punt samenvalt met het traject, daarna beweegt de bal over dat traject, totdat het geraakt wordt door een andere paddle, het net, ,,,</a:t>
            </a:r>
          </a:p>
          <a:p>
            <a:endParaRPr lang="nl-BE" dirty="0"/>
          </a:p>
          <a:p>
            <a:r>
              <a:rPr lang="nl-BE" dirty="0"/>
              <a:t>Strength rekt de parabool uit, breder of smaller, de bal “verder slaan”</a:t>
            </a:r>
          </a:p>
          <a:p>
            <a:endParaRPr lang="nl-BE" dirty="0"/>
          </a:p>
          <a:p>
            <a:r>
              <a:rPr lang="nl-BE" dirty="0"/>
              <a:t>Angle bepaald de rotatie van het vlak waarop het traject geprojecteerd wordt, dus “wordt de bal links of rechts geslagen?”</a:t>
            </a:r>
          </a:p>
          <a:p>
            <a:endParaRPr lang="nl-BE" dirty="0"/>
          </a:p>
          <a:p>
            <a:r>
              <a:rPr lang="nl-BE" dirty="0"/>
              <a:t>Spin is exact hetzelfde als angle, maar wanneer de bal op de tafel botst</a:t>
            </a:r>
          </a:p>
          <a:p>
            <a:endParaRPr lang="nl-BE" dirty="0"/>
          </a:p>
          <a:p>
            <a:r>
              <a:rPr lang="nl-BE" dirty="0"/>
              <a:t>Automatische berekening van de positie van de paddles + op 0,1 coordinaten + “ruis”</a:t>
            </a:r>
          </a:p>
        </p:txBody>
      </p:sp>
      <p:sp>
        <p:nvSpPr>
          <p:cNvPr id="4" name="Slide Number Placeholder 3"/>
          <p:cNvSpPr>
            <a:spLocks noGrp="1"/>
          </p:cNvSpPr>
          <p:nvPr>
            <p:ph type="sldNum" sz="quarter" idx="5"/>
          </p:nvPr>
        </p:nvSpPr>
        <p:spPr/>
        <p:txBody>
          <a:bodyPr/>
          <a:lstStyle/>
          <a:p>
            <a:fld id="{09DC0D84-B0A7-4B8C-8A15-0795E43C3AC9}" type="slidenum">
              <a:rPr lang="nl-BE" smtClean="0"/>
              <a:t>5</a:t>
            </a:fld>
            <a:endParaRPr lang="nl-BE"/>
          </a:p>
        </p:txBody>
      </p:sp>
    </p:spTree>
    <p:extLst>
      <p:ext uri="{BB962C8B-B14F-4D97-AF65-F5344CB8AC3E}">
        <p14:creationId xmlns:p14="http://schemas.microsoft.com/office/powerpoint/2010/main" val="314443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voor de spelregels:</a:t>
            </a:r>
          </a:p>
          <a:p>
            <a:r>
              <a:rPr lang="nl-BE" dirty="0"/>
              <a:t>Adhv collisie detectie functies kunnen we bepalen wanneer de bal iets raakt en wat het raakt, en we houden ook bij wie de bal het laatst geraakt heeft</a:t>
            </a:r>
          </a:p>
          <a:p>
            <a:r>
              <a:rPr lang="nl-BE" dirty="0"/>
              <a:t>Het assenstelsel is slim opgestelt met de y=0 as dat samenvalt met het net, zo is het gemakkelijk te detecteren aan welke kant van het veld de bal op de tafel botst adhv het teken van de y-coord</a:t>
            </a:r>
          </a:p>
          <a:p>
            <a:endParaRPr lang="nl-BE" dirty="0"/>
          </a:p>
          <a:p>
            <a:r>
              <a:rPr lang="nl-BE" dirty="0"/>
              <a:t>Een valide slag is dus wanneer de bal wordt geraakt en aan de andere kant van de tafel botst, en zou dus een punt kunnen opleveren als de bal niet wordt teruggeslagen</a:t>
            </a:r>
          </a:p>
          <a:p>
            <a:r>
              <a:rPr lang="nl-BE" dirty="0"/>
              <a:t>Als de bal aan dezelfde kant van de tafel botst, of tegen het net botst, of niet op de tafel botst, ,,, is dit een foute slag</a:t>
            </a:r>
          </a:p>
          <a:p>
            <a:endParaRPr lang="nl-BE" dirty="0"/>
          </a:p>
          <a:p>
            <a:r>
              <a:rPr lang="nl-BE" dirty="0"/>
              <a:t> </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6</a:t>
            </a:fld>
            <a:endParaRPr lang="nl-BE"/>
          </a:p>
        </p:txBody>
      </p:sp>
    </p:spTree>
    <p:extLst>
      <p:ext uri="{BB962C8B-B14F-4D97-AF65-F5344CB8AC3E}">
        <p14:creationId xmlns:p14="http://schemas.microsoft.com/office/powerpoint/2010/main" val="210224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Een foute slag krijgt geen punten</a:t>
            </a:r>
          </a:p>
          <a:p>
            <a:r>
              <a:rPr lang="nl-BE" dirty="0"/>
              <a:t>Een valide slag krijgt wel punten</a:t>
            </a:r>
          </a:p>
          <a:p>
            <a:r>
              <a:rPr lang="nl-BE" dirty="0"/>
              <a:t>Een valide slag dat niet wordt teruggeslagen is nog beter</a:t>
            </a:r>
          </a:p>
          <a:p>
            <a:endParaRPr lang="nl-BE" dirty="0"/>
          </a:p>
          <a:p>
            <a:r>
              <a:rPr lang="nl-BE" dirty="0"/>
              <a:t>Dit is de basis van hoe het systeem leert</a:t>
            </a:r>
          </a:p>
        </p:txBody>
      </p:sp>
      <p:sp>
        <p:nvSpPr>
          <p:cNvPr id="4" name="Slide Number Placeholder 3"/>
          <p:cNvSpPr>
            <a:spLocks noGrp="1"/>
          </p:cNvSpPr>
          <p:nvPr>
            <p:ph type="sldNum" sz="quarter" idx="5"/>
          </p:nvPr>
        </p:nvSpPr>
        <p:spPr/>
        <p:txBody>
          <a:bodyPr/>
          <a:lstStyle/>
          <a:p>
            <a:fld id="{09DC0D84-B0A7-4B8C-8A15-0795E43C3AC9}" type="slidenum">
              <a:rPr lang="nl-BE" smtClean="0"/>
              <a:t>7</a:t>
            </a:fld>
            <a:endParaRPr lang="nl-BE"/>
          </a:p>
        </p:txBody>
      </p:sp>
    </p:spTree>
    <p:extLst>
      <p:ext uri="{BB962C8B-B14F-4D97-AF65-F5344CB8AC3E}">
        <p14:creationId xmlns:p14="http://schemas.microsoft.com/office/powerpoint/2010/main" val="147836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 maken gebruik van exploratie en exploitatie, zodat het algoritme goede slagen herinnert en erop voortbouwt door te zoeken naar gelijkaardige slagen</a:t>
            </a:r>
          </a:p>
          <a:p>
            <a:r>
              <a:rPr lang="nl-BE" dirty="0"/>
              <a:t>op deze manier is er een mix van zekerheid van de slag en is het algoritme een dynamische tegenstander, telkens de bal op exact dezelfde manier terugspeelt is immers niet echt strategisch</a:t>
            </a:r>
          </a:p>
          <a:p>
            <a:endParaRPr lang="nl-BE" dirty="0"/>
          </a:p>
          <a:p>
            <a:r>
              <a:rPr lang="nl-BE" dirty="0"/>
              <a:t>We koppelen dit aan het score systeem, een traject voor een bepaalde positie dat scoort, daarvan zullen de parameters opgeslagen worden voor hergebruik in een CSV bestand</a:t>
            </a:r>
          </a:p>
          <a:p>
            <a:r>
              <a:rPr lang="nl-BE" dirty="0"/>
              <a:t>Als er nog geen entry bestaat voor deze positie, zijn het random parameters</a:t>
            </a:r>
          </a:p>
          <a:p>
            <a:r>
              <a:rPr lang="nl-BE" dirty="0"/>
              <a:t>Als er een entry bestaat, dan wegen deze parameters met 66% door, met de rest randomisatie</a:t>
            </a:r>
          </a:p>
          <a:p>
            <a:r>
              <a:rPr lang="nl-BE" dirty="0"/>
              <a:t>Als de entry bestaat en die entry niet werd teruggeslagen, dan wegen de parameters 88% door om de tegenspeler te promoten om de repons op dat traject te bevorderen</a:t>
            </a:r>
          </a:p>
          <a:p>
            <a:endParaRPr lang="nl-BE" dirty="0"/>
          </a:p>
          <a:p>
            <a:r>
              <a:rPr lang="nl-BE" dirty="0"/>
              <a:t>Wanneer de parameters van een succesvolle slag worden opgeslagen, dan worden de parameters van de omliggende punten ook lichtjes aangepast (66%/44%/22%)</a:t>
            </a:r>
            <a:br>
              <a:rPr lang="nl-BE" dirty="0"/>
            </a:br>
            <a:r>
              <a:rPr lang="nl-BE" dirty="0"/>
              <a:t>dit is logisch want ongeveer gelijke trajecten die beginning in ongeveer gelijke punten zullen met hoge waarschijnlijkheid ook valide slagen zijn, dit versnelt het leerprocess</a:t>
            </a:r>
          </a:p>
          <a:p>
            <a:endParaRPr lang="nl-BE" dirty="0"/>
          </a:p>
          <a:p>
            <a:r>
              <a:rPr lang="nl-BE" dirty="0"/>
              <a:t>We hebben ook een learning mode dat het leerprocess versnelt door niet te wachten op de animatie van de bal</a:t>
            </a:r>
          </a:p>
          <a:p>
            <a:endParaRPr lang="nl-BE" dirty="0"/>
          </a:p>
          <a:p>
            <a:r>
              <a:rPr lang="nl-BE" dirty="0"/>
              <a:t> </a:t>
            </a:r>
          </a:p>
          <a:p>
            <a:endParaRPr lang="nl-BE" dirty="0"/>
          </a:p>
          <a:p>
            <a:endParaRPr lang="nl-BE" dirty="0"/>
          </a:p>
          <a:p>
            <a:endParaRPr lang="nl-BE" dirty="0"/>
          </a:p>
          <a:p>
            <a:endParaRPr lang="nl-BE" dirty="0"/>
          </a:p>
          <a:p>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8</a:t>
            </a:fld>
            <a:endParaRPr lang="nl-BE"/>
          </a:p>
        </p:txBody>
      </p:sp>
    </p:spTree>
    <p:extLst>
      <p:ext uri="{BB962C8B-B14F-4D97-AF65-F5344CB8AC3E}">
        <p14:creationId xmlns:p14="http://schemas.microsoft.com/office/powerpoint/2010/main" val="333560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kern="1200" dirty="0">
                <a:solidFill>
                  <a:schemeClr val="tx1"/>
                </a:solidFill>
                <a:effectLst/>
                <a:latin typeface="+mn-lt"/>
                <a:ea typeface="+mn-ea"/>
                <a:cs typeface="+mn-cs"/>
              </a:rPr>
              <a:t>De bal volgt een paraboolfunctie. Trajecten zijn voorspelbaar en consistent, waardoor AI effectief kan leren.</a:t>
            </a:r>
          </a:p>
          <a:p>
            <a:endParaRPr lang="nl-NL" sz="1200" b="0" i="0" kern="1200" dirty="0">
              <a:solidFill>
                <a:schemeClr val="tx1"/>
              </a:solidFill>
              <a:effectLst/>
              <a:latin typeface="+mn-lt"/>
              <a:ea typeface="+mn-ea"/>
              <a:cs typeface="+mn-cs"/>
            </a:endParaRPr>
          </a:p>
          <a:p>
            <a:r>
              <a:rPr lang="nl-BE" sz="1200" b="0" i="0" kern="1200" dirty="0">
                <a:solidFill>
                  <a:schemeClr val="tx1"/>
                </a:solidFill>
                <a:effectLst/>
                <a:latin typeface="+mn-lt"/>
                <a:ea typeface="+mn-ea"/>
                <a:cs typeface="+mn-cs"/>
              </a:rPr>
              <a:t>Start met willekeurige slagen → veel ballen missen of raken net.</a:t>
            </a:r>
          </a:p>
          <a:p>
            <a:r>
              <a:rPr lang="nl-BE" sz="1200" b="0" i="0" kern="1200" dirty="0">
                <a:solidFill>
                  <a:schemeClr val="tx1"/>
                </a:solidFill>
                <a:effectLst/>
                <a:latin typeface="+mn-lt"/>
                <a:ea typeface="+mn-ea"/>
                <a:cs typeface="+mn-cs"/>
              </a:rPr>
              <a:t>Na ~500 rally’s → 60–70% succesvolle slagen.</a:t>
            </a:r>
          </a:p>
          <a:p>
            <a:r>
              <a:rPr lang="nl-BE" sz="1200" b="0" i="0" kern="1200" dirty="0">
                <a:solidFill>
                  <a:schemeClr val="tx1"/>
                </a:solidFill>
                <a:effectLst/>
                <a:latin typeface="+mn-lt"/>
                <a:ea typeface="+mn-ea"/>
                <a:cs typeface="+mn-cs"/>
              </a:rPr>
              <a:t>Na ~1000 rally’s → 85–90% succesratio; AI gebruikt voornamelijk exploitatie.</a:t>
            </a:r>
          </a:p>
          <a:p>
            <a:endParaRPr lang="nl-BE" dirty="0"/>
          </a:p>
          <a:p>
            <a:r>
              <a:rPr lang="nl-NL" sz="1200" b="0" i="0" kern="1200" dirty="0">
                <a:solidFill>
                  <a:schemeClr val="tx1"/>
                </a:solidFill>
                <a:effectLst/>
                <a:latin typeface="+mn-lt"/>
                <a:ea typeface="+mn-ea"/>
                <a:cs typeface="+mn-cs"/>
              </a:rPr>
              <a:t>AI kiest voorkeurzones waar eerder succes was</a:t>
            </a:r>
          </a:p>
          <a:p>
            <a:r>
              <a:rPr lang="nl-NL" sz="1200" b="0" i="0" kern="1200" dirty="0">
                <a:solidFill>
                  <a:schemeClr val="tx1"/>
                </a:solidFill>
                <a:effectLst/>
                <a:latin typeface="+mn-lt"/>
                <a:ea typeface="+mn-ea"/>
                <a:cs typeface="+mn-cs"/>
              </a:rPr>
              <a:t>Minder extreme hoeken en krachten</a:t>
            </a:r>
          </a:p>
          <a:p>
            <a:r>
              <a:rPr lang="nl-NL" sz="1200" b="0" i="0" kern="1200" dirty="0">
                <a:solidFill>
                  <a:schemeClr val="tx1"/>
                </a:solidFill>
                <a:effectLst/>
                <a:latin typeface="+mn-lt"/>
                <a:ea typeface="+mn-ea"/>
                <a:cs typeface="+mn-cs"/>
              </a:rPr>
              <a:t>Meer consistente rally’s, is geneigt om SPIN te gebruiken</a:t>
            </a:r>
          </a:p>
          <a:p>
            <a:r>
              <a:rPr lang="nl-NL" sz="1200" b="0" i="0" kern="1200" dirty="0">
                <a:solidFill>
                  <a:schemeClr val="tx1"/>
                </a:solidFill>
                <a:effectLst/>
                <a:latin typeface="+mn-lt"/>
                <a:ea typeface="+mn-ea"/>
                <a:cs typeface="+mn-cs"/>
              </a:rPr>
              <a:t>Lichte variatie zorgt voor realistische dynamiek</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Grafieken tonen stijgende lijn van succesratio over rally’s</a:t>
            </a:r>
          </a:p>
          <a:p>
            <a:r>
              <a:rPr lang="nl-NL" sz="1200" b="0" i="0" kern="1200" dirty="0">
                <a:solidFill>
                  <a:schemeClr val="tx1"/>
                </a:solidFill>
                <a:effectLst/>
                <a:latin typeface="+mn-lt"/>
                <a:ea typeface="+mn-ea"/>
                <a:cs typeface="+mn-cs"/>
              </a:rPr>
              <a:t>Fouten nemen af naarmate CSV-bestanden groeien</a:t>
            </a:r>
          </a:p>
          <a:p>
            <a:r>
              <a:rPr lang="nl-NL" sz="1200" b="0" i="0" kern="1200" dirty="0">
                <a:solidFill>
                  <a:schemeClr val="tx1"/>
                </a:solidFill>
                <a:effectLst/>
                <a:latin typeface="+mn-lt"/>
                <a:ea typeface="+mn-ea"/>
                <a:cs typeface="+mn-cs"/>
              </a:rPr>
              <a:t>Exploratie introduceert nieuwe succesvolle trajecten</a:t>
            </a:r>
          </a:p>
          <a:p>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Het hoofddoel is gehaald: AI leert zelfstandig en adaptief.</a:t>
            </a:r>
          </a:p>
          <a:p>
            <a:r>
              <a:rPr lang="nl-NL" sz="1200" b="0" i="0" kern="1200" dirty="0">
                <a:solidFill>
                  <a:schemeClr val="tx1"/>
                </a:solidFill>
                <a:effectLst/>
                <a:latin typeface="+mn-lt"/>
                <a:ea typeface="+mn-ea"/>
                <a:cs typeface="+mn-cs"/>
              </a:rPr>
              <a:t>Subdoelstellingen (simulatie, leersysteem, exploitatie/exploratie, evaluatie) zijn volledig bereikt.</a:t>
            </a:r>
          </a:p>
          <a:p>
            <a:r>
              <a:rPr lang="nl-NL" sz="1200" b="0" i="0" kern="1200" dirty="0">
                <a:solidFill>
                  <a:schemeClr val="tx1"/>
                </a:solidFill>
                <a:effectLst/>
                <a:latin typeface="+mn-lt"/>
                <a:ea typeface="+mn-ea"/>
                <a:cs typeface="+mn-cs"/>
              </a:rPr>
              <a:t>Resultaten bewijzen dat het systeem patronen herkent, efficiënter speelt en minder afhankelijk is van toeval.</a:t>
            </a:r>
          </a:p>
          <a:p>
            <a:endParaRPr lang="nl-BE" dirty="0"/>
          </a:p>
        </p:txBody>
      </p:sp>
      <p:sp>
        <p:nvSpPr>
          <p:cNvPr id="4" name="Slide Number Placeholder 3"/>
          <p:cNvSpPr>
            <a:spLocks noGrp="1"/>
          </p:cNvSpPr>
          <p:nvPr>
            <p:ph type="sldNum" sz="quarter" idx="5"/>
          </p:nvPr>
        </p:nvSpPr>
        <p:spPr/>
        <p:txBody>
          <a:bodyPr/>
          <a:lstStyle/>
          <a:p>
            <a:fld id="{09DC0D84-B0A7-4B8C-8A15-0795E43C3AC9}" type="slidenum">
              <a:rPr lang="nl-BE" smtClean="0"/>
              <a:t>9</a:t>
            </a:fld>
            <a:endParaRPr lang="nl-BE"/>
          </a:p>
        </p:txBody>
      </p:sp>
    </p:spTree>
    <p:extLst>
      <p:ext uri="{BB962C8B-B14F-4D97-AF65-F5344CB8AC3E}">
        <p14:creationId xmlns:p14="http://schemas.microsoft.com/office/powerpoint/2010/main" val="658215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228600" y="771480"/>
            <a:ext cx="6379200" cy="296496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5" name="Google Shape;118;p19"/>
          <p:cNvPicPr/>
          <p:nvPr/>
        </p:nvPicPr>
        <p:blipFill>
          <a:blip r:embed="rId2"/>
          <a:stretch/>
        </p:blipFill>
        <p:spPr>
          <a:xfrm>
            <a:off x="0" y="360"/>
            <a:ext cx="9143640" cy="5142600"/>
          </a:xfrm>
          <a:prstGeom prst="rect">
            <a:avLst/>
          </a:prstGeom>
          <a:noFill/>
          <a:ln w="0">
            <a:noFill/>
          </a:ln>
        </p:spPr>
      </p:pic>
      <p:cxnSp>
        <p:nvCxnSpPr>
          <p:cNvPr id="36" name="Google Shape;119;p19"/>
          <p:cNvCxnSpPr/>
          <p:nvPr/>
        </p:nvCxnSpPr>
        <p:spPr>
          <a:xfrm flipH="1">
            <a:off x="229680" y="399240"/>
            <a:ext cx="8687880" cy="360"/>
          </a:xfrm>
          <a:prstGeom prst="straightConnector1">
            <a:avLst/>
          </a:prstGeom>
          <a:ln w="9525">
            <a:solidFill>
              <a:srgbClr val="FFFFFF"/>
            </a:solidFill>
            <a:round/>
          </a:ln>
        </p:spPr>
      </p:cxnSp>
      <p:sp>
        <p:nvSpPr>
          <p:cNvPr id="37" name="PlaceHolder 1"/>
          <p:cNvSpPr>
            <a:spLocks noGrp="1"/>
          </p:cNvSpPr>
          <p:nvPr>
            <p:ph type="title"/>
          </p:nvPr>
        </p:nvSpPr>
        <p:spPr>
          <a:xfrm>
            <a:off x="392796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8" name="PlaceHolder 2"/>
          <p:cNvSpPr>
            <a:spLocks noGrp="1"/>
          </p:cNvSpPr>
          <p:nvPr>
            <p:ph type="title"/>
          </p:nvPr>
        </p:nvSpPr>
        <p:spPr>
          <a:xfrm>
            <a:off x="392796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39" name="PlaceHolder 3"/>
          <p:cNvSpPr>
            <a:spLocks noGrp="1"/>
          </p:cNvSpPr>
          <p:nvPr>
            <p:ph type="title"/>
          </p:nvPr>
        </p:nvSpPr>
        <p:spPr>
          <a:xfrm>
            <a:off x="6345000" y="135864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0" name="PlaceHolder 4"/>
          <p:cNvSpPr>
            <a:spLocks noGrp="1"/>
          </p:cNvSpPr>
          <p:nvPr>
            <p:ph type="title"/>
          </p:nvPr>
        </p:nvSpPr>
        <p:spPr>
          <a:xfrm>
            <a:off x="6345000" y="3133080"/>
            <a:ext cx="2334240" cy="754560"/>
          </a:xfrm>
          <a:prstGeom prst="rect">
            <a:avLst/>
          </a:prstGeom>
          <a:noFill/>
          <a:ln w="0">
            <a:noFill/>
          </a:ln>
        </p:spPr>
        <p:txBody>
          <a:bodyPr lIns="91440" tIns="91440" rIns="91440" bIns="91440" anchor="b">
            <a:noAutofit/>
          </a:bodyPr>
          <a:lstStyle/>
          <a:p>
            <a:pPr indent="0" algn="ctr">
              <a:lnSpc>
                <a:spcPct val="100000"/>
              </a:lnSpc>
              <a:buNone/>
            </a:pPr>
            <a:r>
              <a:rPr lang="fr-FR" sz="3000" b="0" u="none" strike="noStrike">
                <a:solidFill>
                  <a:schemeClr val="accent1"/>
                </a:solidFill>
                <a:effectLst/>
                <a:uFillTx/>
                <a:latin typeface="Xanh Mono"/>
                <a:ea typeface="Xanh Mono"/>
              </a:rPr>
              <a:t>xx%</a:t>
            </a:r>
            <a:endParaRPr lang="fr-FR" sz="3000" b="0" u="none" strike="noStrike">
              <a:solidFill>
                <a:schemeClr val="dk1"/>
              </a:solidFill>
              <a:effectLst/>
              <a:uFillTx/>
              <a:latin typeface="Arial"/>
            </a:endParaRPr>
          </a:p>
        </p:txBody>
      </p:sp>
      <p:sp>
        <p:nvSpPr>
          <p:cNvPr id="41" name="PlaceHolder 5"/>
          <p:cNvSpPr>
            <a:spLocks noGrp="1"/>
          </p:cNvSpPr>
          <p:nvPr>
            <p:ph type="title"/>
          </p:nvPr>
        </p:nvSpPr>
        <p:spPr>
          <a:xfrm>
            <a:off x="228600" y="704160"/>
            <a:ext cx="2894400" cy="1110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2" name="Google Shape;131;p20"/>
          <p:cNvPicPr/>
          <p:nvPr/>
        </p:nvPicPr>
        <p:blipFill>
          <a:blip r:embed="rId2"/>
          <a:stretch/>
        </p:blipFill>
        <p:spPr>
          <a:xfrm>
            <a:off x="0" y="360"/>
            <a:ext cx="9143640" cy="5142600"/>
          </a:xfrm>
          <a:prstGeom prst="rect">
            <a:avLst/>
          </a:prstGeom>
          <a:noFill/>
          <a:ln w="0">
            <a:noFill/>
          </a:ln>
        </p:spPr>
      </p:pic>
      <p:cxnSp>
        <p:nvCxnSpPr>
          <p:cNvPr id="43" name="Google Shape;132;p20"/>
          <p:cNvCxnSpPr/>
          <p:nvPr/>
        </p:nvCxnSpPr>
        <p:spPr>
          <a:xfrm flipH="1">
            <a:off x="229680" y="399240"/>
            <a:ext cx="8687880" cy="360"/>
          </a:xfrm>
          <a:prstGeom prst="straightConnector1">
            <a:avLst/>
          </a:prstGeom>
          <a:ln w="9525">
            <a:solidFill>
              <a:srgbClr val="FFFFFF"/>
            </a:solidFill>
            <a:round/>
          </a:ln>
        </p:spPr>
      </p:cxnSp>
      <p:sp>
        <p:nvSpPr>
          <p:cNvPr id="44" name="PlaceHolder 1"/>
          <p:cNvSpPr>
            <a:spLocks noGrp="1"/>
          </p:cNvSpPr>
          <p:nvPr>
            <p:ph type="title"/>
          </p:nvPr>
        </p:nvSpPr>
        <p:spPr>
          <a:xfrm>
            <a:off x="3618360" y="1142280"/>
            <a:ext cx="5281920" cy="2395080"/>
          </a:xfrm>
          <a:prstGeom prst="rect">
            <a:avLst/>
          </a:prstGeom>
          <a:noFill/>
          <a:ln w="0">
            <a:noFill/>
          </a:ln>
        </p:spPr>
        <p:txBody>
          <a:bodyPr lIns="91440" tIns="91440" rIns="91440" bIns="91440" anchor="t">
            <a:noAutofit/>
          </a:bodyPr>
          <a:lstStyle/>
          <a:p>
            <a:pPr indent="0">
              <a:buNone/>
            </a:pPr>
            <a:r>
              <a:rPr lang="fr-FR" sz="5000" b="0" u="none" strike="noStrike">
                <a:solidFill>
                  <a:schemeClr val="dk1"/>
                </a:solidFill>
                <a:effectLst/>
                <a:uFillTx/>
                <a:latin typeface="Arial"/>
              </a:rPr>
              <a:t>Click to edit the title text format</a:t>
            </a:r>
          </a:p>
        </p:txBody>
      </p:sp>
      <p:sp>
        <p:nvSpPr>
          <p:cNvPr id="45" name="Google Shape;135;p20"/>
          <p:cNvSpPr/>
          <p:nvPr/>
        </p:nvSpPr>
        <p:spPr>
          <a:xfrm>
            <a:off x="228600" y="3707280"/>
            <a:ext cx="317016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Roboto Mono"/>
                <a:ea typeface="Roboto Mono"/>
              </a:rPr>
              <a:t>CREDITS:</a:t>
            </a:r>
            <a:r>
              <a:rPr lang="en" sz="1000" b="0" u="none" strike="noStrike">
                <a:solidFill>
                  <a:schemeClr val="dk1"/>
                </a:solidFill>
                <a:effectLst/>
                <a:uFillTx/>
                <a:latin typeface="Roboto Mono"/>
                <a:ea typeface="Roboto Mono"/>
              </a:rPr>
              <a:t> This presentation template was created by </a:t>
            </a:r>
            <a:r>
              <a:rPr lang="en" sz="1000" b="1" u="sng" strike="noStrike">
                <a:solidFill>
                  <a:schemeClr val="dk1"/>
                </a:solidFill>
                <a:effectLst/>
                <a:uFillTx/>
                <a:latin typeface="Roboto Mono"/>
                <a:ea typeface="Roboto Mono"/>
                <a:hlinkClick r:id="rId3"/>
              </a:rPr>
              <a:t>Slidesgo</a:t>
            </a:r>
            <a:r>
              <a:rPr lang="en" sz="1000" b="0" u="none" strike="noStrike">
                <a:solidFill>
                  <a:schemeClr val="dk1"/>
                </a:solidFill>
                <a:effectLst/>
                <a:uFillTx/>
                <a:latin typeface="Roboto Mono"/>
                <a:ea typeface="Roboto Mono"/>
              </a:rPr>
              <a:t>, and includes icons, infographics &amp; images by </a:t>
            </a:r>
            <a:r>
              <a:rPr lang="en" sz="1000" b="1" u="sng" strike="noStrike">
                <a:solidFill>
                  <a:schemeClr val="dk1"/>
                </a:solidFill>
                <a:effectLst/>
                <a:uFillTx/>
                <a:latin typeface="Roboto Mono"/>
                <a:ea typeface="Roboto Mono"/>
                <a:hlinkClick r:id="rId4"/>
              </a:rPr>
              <a:t>Freepik</a:t>
            </a:r>
            <a:r>
              <a:rPr lang="en" sz="1000" b="0" u="none" strike="noStrike">
                <a:solidFill>
                  <a:schemeClr val="dk1"/>
                </a:solidFill>
                <a:effectLst/>
                <a:uFillTx/>
                <a:latin typeface="Roboto Mono"/>
                <a:ea typeface="Roboto Mono"/>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6" name="Google Shape;13;p3"/>
          <p:cNvPicPr/>
          <p:nvPr/>
        </p:nvPicPr>
        <p:blipFill>
          <a:blip r:embed="rId2"/>
          <a:stretch/>
        </p:blipFill>
        <p:spPr>
          <a:xfrm>
            <a:off x="0" y="360"/>
            <a:ext cx="9143640" cy="5142600"/>
          </a:xfrm>
          <a:prstGeom prst="rect">
            <a:avLst/>
          </a:prstGeom>
          <a:noFill/>
          <a:ln w="0">
            <a:noFill/>
          </a:ln>
        </p:spPr>
      </p:pic>
      <p:cxnSp>
        <p:nvCxnSpPr>
          <p:cNvPr id="47" name="Google Shape;14;p3"/>
          <p:cNvCxnSpPr/>
          <p:nvPr/>
        </p:nvCxnSpPr>
        <p:spPr>
          <a:xfrm flipH="1">
            <a:off x="229680" y="399240"/>
            <a:ext cx="8687880" cy="360"/>
          </a:xfrm>
          <a:prstGeom prst="straightConnector1">
            <a:avLst/>
          </a:prstGeom>
          <a:ln w="9525">
            <a:solidFill>
              <a:srgbClr val="FFFFFF"/>
            </a:solidFill>
            <a:round/>
          </a:ln>
        </p:spPr>
      </p:cxnSp>
      <p:sp>
        <p:nvSpPr>
          <p:cNvPr id="48" name="PlaceHolder 1"/>
          <p:cNvSpPr>
            <a:spLocks noGrp="1"/>
          </p:cNvSpPr>
          <p:nvPr>
            <p:ph type="title"/>
          </p:nvPr>
        </p:nvSpPr>
        <p:spPr>
          <a:xfrm>
            <a:off x="228600" y="2121120"/>
            <a:ext cx="3329640" cy="27936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49" name="PlaceHolder 2"/>
          <p:cNvSpPr>
            <a:spLocks noGrp="1"/>
          </p:cNvSpPr>
          <p:nvPr>
            <p:ph type="title"/>
          </p:nvPr>
        </p:nvSpPr>
        <p:spPr>
          <a:xfrm>
            <a:off x="6806160" y="906480"/>
            <a:ext cx="2109240" cy="1537920"/>
          </a:xfrm>
          <a:prstGeom prst="rect">
            <a:avLst/>
          </a:prstGeom>
          <a:noFill/>
          <a:ln w="0">
            <a:noFill/>
          </a:ln>
        </p:spPr>
        <p:txBody>
          <a:bodyPr lIns="91440" tIns="91440" rIns="91440" bIns="91440" anchor="ctr">
            <a:noAutofit/>
          </a:bodyPr>
          <a:lstStyle/>
          <a:p>
            <a:pPr indent="0" algn="ctr">
              <a:lnSpc>
                <a:spcPct val="100000"/>
              </a:lnSpc>
              <a:buNone/>
            </a:pPr>
            <a:r>
              <a:rPr lang="fr-FR" sz="12600" b="0" u="none" strike="noStrike">
                <a:solidFill>
                  <a:schemeClr val="accent2"/>
                </a:solidFill>
                <a:effectLst/>
                <a:uFillTx/>
                <a:latin typeface="Xanh Mono"/>
                <a:ea typeface="Xanh Mono"/>
              </a:rPr>
              <a:t>xx%</a:t>
            </a:r>
            <a:endParaRPr lang="fr-FR" sz="12600" b="0" u="none" strike="noStrike">
              <a:solidFill>
                <a:schemeClr val="dk1"/>
              </a:solidFill>
              <a:effectLst/>
              <a:uFillTx/>
              <a:latin typeface="Arial"/>
            </a:endParaRPr>
          </a:p>
        </p:txBody>
      </p:sp>
      <p:sp>
        <p:nvSpPr>
          <p:cNvPr id="50" name="PlaceHolder 3"/>
          <p:cNvSpPr>
            <a:spLocks noGrp="1"/>
          </p:cNvSpPr>
          <p:nvPr>
            <p:ph type="body"/>
          </p:nvPr>
        </p:nvSpPr>
        <p:spPr>
          <a:xfrm rot="21540000">
            <a:off x="321120" y="699120"/>
            <a:ext cx="3409200" cy="1391760"/>
          </a:xfrm>
          <a:prstGeom prst="rect">
            <a:avLst/>
          </a:prstGeom>
          <a:noFill/>
          <a:ln w="0">
            <a:noFill/>
          </a:ln>
          <a:effectLst>
            <a:outerShdw blurRad="128520" dist="56894" dir="8330890" rotWithShape="0">
              <a:srgbClr val="000000">
                <a:alpha val="40000"/>
              </a:srgbClr>
            </a:outerShdw>
          </a:effectLst>
        </p:spPr>
        <p:txBody>
          <a:bodyPr lIns="90000" tIns="45000" rIns="90000" bIns="45000" anchor="t">
            <a:normAutofit fontScale="4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51" name="Google Shape;137;p21"/>
          <p:cNvPicPr/>
          <p:nvPr/>
        </p:nvPicPr>
        <p:blipFill>
          <a:blip r:embed="rId2"/>
          <a:stretch/>
        </p:blipFill>
        <p:spPr>
          <a:xfrm>
            <a:off x="0" y="360"/>
            <a:ext cx="9143640" cy="5142600"/>
          </a:xfrm>
          <a:prstGeom prst="rect">
            <a:avLst/>
          </a:prstGeom>
          <a:noFill/>
          <a:ln w="0">
            <a:noFill/>
          </a:ln>
        </p:spPr>
      </p:pic>
      <p:cxnSp>
        <p:nvCxnSpPr>
          <p:cNvPr id="52" name="Google Shape;138;p2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53" name="Google Shape;140;p22"/>
          <p:cNvPicPr/>
          <p:nvPr/>
        </p:nvPicPr>
        <p:blipFill>
          <a:blip r:embed="rId2"/>
          <a:stretch/>
        </p:blipFill>
        <p:spPr>
          <a:xfrm>
            <a:off x="0" y="360"/>
            <a:ext cx="9143640" cy="5142600"/>
          </a:xfrm>
          <a:prstGeom prst="rect">
            <a:avLst/>
          </a:prstGeom>
          <a:noFill/>
          <a:ln w="0">
            <a:noFill/>
          </a:ln>
        </p:spPr>
      </p:pic>
      <p:cxnSp>
        <p:nvCxnSpPr>
          <p:cNvPr id="54" name="Google Shape;141;p22"/>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5" name="Google Shape;19;p4"/>
          <p:cNvPicPr/>
          <p:nvPr/>
        </p:nvPicPr>
        <p:blipFill>
          <a:blip r:embed="rId2"/>
          <a:stretch/>
        </p:blipFill>
        <p:spPr>
          <a:xfrm>
            <a:off x="0" y="360"/>
            <a:ext cx="9143640" cy="5142600"/>
          </a:xfrm>
          <a:prstGeom prst="rect">
            <a:avLst/>
          </a:prstGeom>
          <a:noFill/>
          <a:ln w="0">
            <a:noFill/>
          </a:ln>
        </p:spPr>
      </p:pic>
      <p:sp>
        <p:nvSpPr>
          <p:cNvPr id="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7"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cxnSp>
        <p:nvCxnSpPr>
          <p:cNvPr id="58" name="Google Shape;22;p4"/>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9" name="Google Shape;24;p5"/>
          <p:cNvPicPr/>
          <p:nvPr/>
        </p:nvPicPr>
        <p:blipFill>
          <a:blip r:embed="rId2"/>
          <a:stretch/>
        </p:blipFill>
        <p:spPr>
          <a:xfrm>
            <a:off x="0" y="360"/>
            <a:ext cx="9143640" cy="5142600"/>
          </a:xfrm>
          <a:prstGeom prst="rect">
            <a:avLst/>
          </a:prstGeom>
          <a:noFill/>
          <a:ln w="0">
            <a:noFill/>
          </a:ln>
        </p:spPr>
      </p:pic>
      <p:cxnSp>
        <p:nvCxnSpPr>
          <p:cNvPr id="60" name="Google Shape;25;p5"/>
          <p:cNvCxnSpPr/>
          <p:nvPr/>
        </p:nvCxnSpPr>
        <p:spPr>
          <a:xfrm flipH="1">
            <a:off x="229680" y="399240"/>
            <a:ext cx="8687880" cy="360"/>
          </a:xfrm>
          <a:prstGeom prst="straightConnector1">
            <a:avLst/>
          </a:prstGeom>
          <a:ln w="9525">
            <a:solidFill>
              <a:srgbClr val="FFFFFF"/>
            </a:solidFill>
            <a:round/>
          </a:ln>
        </p:spPr>
      </p:cxnSp>
      <p:sp>
        <p:nvSpPr>
          <p:cNvPr id="61" name="PlaceHolder 1"/>
          <p:cNvSpPr>
            <a:spLocks noGrp="1"/>
          </p:cNvSpPr>
          <p:nvPr>
            <p:ph type="title"/>
          </p:nvPr>
        </p:nvSpPr>
        <p:spPr>
          <a:xfrm>
            <a:off x="228600" y="399240"/>
            <a:ext cx="2591280" cy="23252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62" name="Google Shape;32;p6"/>
          <p:cNvPicPr/>
          <p:nvPr/>
        </p:nvPicPr>
        <p:blipFill>
          <a:blip r:embed="rId2"/>
          <a:stretch/>
        </p:blipFill>
        <p:spPr>
          <a:xfrm>
            <a:off x="0" y="360"/>
            <a:ext cx="9143640" cy="5142600"/>
          </a:xfrm>
          <a:prstGeom prst="rect">
            <a:avLst/>
          </a:prstGeom>
          <a:noFill/>
          <a:ln w="0">
            <a:noFill/>
          </a:ln>
        </p:spPr>
      </p:pic>
      <p:sp>
        <p:nvSpPr>
          <p:cNvPr id="63" name="PlaceHolder 1"/>
          <p:cNvSpPr>
            <a:spLocks noGrp="1"/>
          </p:cNvSpPr>
          <p:nvPr>
            <p:ph type="title"/>
          </p:nvPr>
        </p:nvSpPr>
        <p:spPr>
          <a:xfrm>
            <a:off x="229680" y="399240"/>
            <a:ext cx="868536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64" name="Google Shape;34;p6"/>
          <p:cNvCxnSpPr/>
          <p:nvPr/>
        </p:nvCxnSpPr>
        <p:spPr>
          <a:xfrm flipH="1">
            <a:off x="235800" y="405360"/>
            <a:ext cx="8688240" cy="360"/>
          </a:xfrm>
          <a:prstGeom prst="straightConnector1">
            <a:avLst/>
          </a:prstGeom>
          <a:ln w="9525">
            <a:solidFill>
              <a:srgbClr val="FFFFFF"/>
            </a:solidFill>
            <a:roun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65" name="Google Shape;36;p7"/>
          <p:cNvPicPr/>
          <p:nvPr/>
        </p:nvPicPr>
        <p:blipFill>
          <a:blip r:embed="rId2"/>
          <a:stretch/>
        </p:blipFill>
        <p:spPr>
          <a:xfrm>
            <a:off x="0" y="360"/>
            <a:ext cx="9143640" cy="5142600"/>
          </a:xfrm>
          <a:prstGeom prst="rect">
            <a:avLst/>
          </a:prstGeom>
          <a:noFill/>
          <a:ln w="0">
            <a:noFill/>
          </a:ln>
        </p:spPr>
      </p:pic>
      <p:sp>
        <p:nvSpPr>
          <p:cNvPr id="66"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8"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cxnSp>
        <p:nvCxnSpPr>
          <p:cNvPr id="69" name="Google Shape;40;p7"/>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70" name="Google Shape;42;p8"/>
          <p:cNvPicPr/>
          <p:nvPr/>
        </p:nvPicPr>
        <p:blipFill>
          <a:blip r:embed="rId2"/>
          <a:stretch/>
        </p:blipFill>
        <p:spPr>
          <a:xfrm>
            <a:off x="0" y="360"/>
            <a:ext cx="9143640" cy="5142600"/>
          </a:xfrm>
          <a:prstGeom prst="rect">
            <a:avLst/>
          </a:prstGeom>
          <a:noFill/>
          <a:ln w="0">
            <a:noFill/>
          </a:ln>
        </p:spPr>
      </p:pic>
      <p:sp>
        <p:nvSpPr>
          <p:cNvPr id="7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cxnSp>
        <p:nvCxnSpPr>
          <p:cNvPr id="72" name="Google Shape;44;p8"/>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55;p11"/>
          <p:cNvPicPr/>
          <p:nvPr/>
        </p:nvPicPr>
        <p:blipFill>
          <a:blip r:embed="rId2"/>
          <a:stretch/>
        </p:blipFill>
        <p:spPr>
          <a:xfrm>
            <a:off x="0" y="360"/>
            <a:ext cx="9143640" cy="514260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Xanh Mono"/>
                <a:ea typeface="Xanh Mono"/>
              </a:rPr>
              <a:t>xx%</a:t>
            </a:r>
            <a:endParaRPr lang="fr-FR" sz="6000" b="0" u="none" strike="noStrike">
              <a:solidFill>
                <a:schemeClr val="dk1"/>
              </a:solidFill>
              <a:effectLst/>
              <a:uFillTx/>
              <a:latin typeface="Arial"/>
            </a:endParaRPr>
          </a:p>
        </p:txBody>
      </p:sp>
      <p:cxnSp>
        <p:nvCxnSpPr>
          <p:cNvPr id="5" name="Google Shape;58;p11"/>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73" name="Google Shape;46;p9"/>
          <p:cNvPicPr/>
          <p:nvPr/>
        </p:nvPicPr>
        <p:blipFill>
          <a:blip r:embed="rId2"/>
          <a:stretch/>
        </p:blipFill>
        <p:spPr>
          <a:xfrm>
            <a:off x="0" y="360"/>
            <a:ext cx="9143640" cy="5142600"/>
          </a:xfrm>
          <a:prstGeom prst="rect">
            <a:avLst/>
          </a:prstGeom>
          <a:noFill/>
          <a:ln w="0">
            <a:noFill/>
          </a:ln>
        </p:spPr>
      </p:pic>
      <p:sp>
        <p:nvSpPr>
          <p:cNvPr id="7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75" name="Google Shape;50;p9"/>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77" name="PlaceHolder 2"/>
          <p:cNvSpPr>
            <a:spLocks noGrp="1"/>
          </p:cNvSpPr>
          <p:nvPr>
            <p:ph type="title"/>
          </p:nvPr>
        </p:nvSpPr>
        <p:spPr>
          <a:xfrm>
            <a:off x="228600" y="399240"/>
            <a:ext cx="3768840" cy="386280"/>
          </a:xfrm>
          <a:prstGeom prst="rect">
            <a:avLst/>
          </a:prstGeom>
          <a:noFill/>
          <a:ln w="0">
            <a:noFill/>
          </a:ln>
        </p:spPr>
        <p:txBody>
          <a:bodyPr lIns="91440" tIns="91440" rIns="91440" bIns="91440" anchor="ctr">
            <a:noAutofit/>
          </a:bodyPr>
          <a:lstStyle/>
          <a:p>
            <a:pPr indent="0">
              <a:buNone/>
            </a:pPr>
            <a:r>
              <a:rPr lang="fr-FR" sz="14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8" name="Google Shape;14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80" name="Google Shape;15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8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8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dk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6" name="Google Shape;61;p13"/>
          <p:cNvPicPr/>
          <p:nvPr/>
        </p:nvPicPr>
        <p:blipFill>
          <a:blip r:embed="rId2"/>
          <a:stretch/>
        </p:blipFill>
        <p:spPr>
          <a:xfrm>
            <a:off x="0" y="360"/>
            <a:ext cx="9143640" cy="5142600"/>
          </a:xfrm>
          <a:prstGeom prst="rect">
            <a:avLst/>
          </a:prstGeom>
          <a:noFill/>
          <a:ln w="0">
            <a:noFill/>
          </a:ln>
        </p:spPr>
      </p:pic>
      <p:cxnSp>
        <p:nvCxnSpPr>
          <p:cNvPr id="7" name="Google Shape;62;p13"/>
          <p:cNvCxnSpPr/>
          <p:nvPr/>
        </p:nvCxnSpPr>
        <p:spPr>
          <a:xfrm flipH="1">
            <a:off x="229680" y="399240"/>
            <a:ext cx="8687880" cy="360"/>
          </a:xfrm>
          <a:prstGeom prst="straightConnector1">
            <a:avLst/>
          </a:prstGeom>
          <a:ln w="9525">
            <a:solidFill>
              <a:srgbClr val="FFFFFF"/>
            </a:solidFill>
            <a:round/>
          </a:ln>
        </p:spPr>
      </p:cxnSp>
      <p:sp>
        <p:nvSpPr>
          <p:cNvPr id="8" name="PlaceHolder 1"/>
          <p:cNvSpPr>
            <a:spLocks noGrp="1"/>
          </p:cNvSpPr>
          <p:nvPr>
            <p:ph type="title"/>
          </p:nvPr>
        </p:nvSpPr>
        <p:spPr>
          <a:xfrm>
            <a:off x="228600" y="399240"/>
            <a:ext cx="3280320" cy="2804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9" name="PlaceHolder 2"/>
          <p:cNvSpPr>
            <a:spLocks noGrp="1"/>
          </p:cNvSpPr>
          <p:nvPr>
            <p:ph type="title"/>
          </p:nvPr>
        </p:nvSpPr>
        <p:spPr>
          <a:xfrm>
            <a:off x="4074840" y="22370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0" name="PlaceHolder 3"/>
          <p:cNvSpPr>
            <a:spLocks noGrp="1"/>
          </p:cNvSpPr>
          <p:nvPr>
            <p:ph type="title"/>
          </p:nvPr>
        </p:nvSpPr>
        <p:spPr>
          <a:xfrm>
            <a:off x="4592880" y="12157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1" name="PlaceHolder 4"/>
          <p:cNvSpPr>
            <a:spLocks noGrp="1"/>
          </p:cNvSpPr>
          <p:nvPr>
            <p:ph type="title"/>
          </p:nvPr>
        </p:nvSpPr>
        <p:spPr>
          <a:xfrm>
            <a:off x="4074840" y="2747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2" name="PlaceHolder 5"/>
          <p:cNvSpPr>
            <a:spLocks noGrp="1"/>
          </p:cNvSpPr>
          <p:nvPr>
            <p:ph type="title"/>
          </p:nvPr>
        </p:nvSpPr>
        <p:spPr>
          <a:xfrm>
            <a:off x="4592880" y="32583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3" name="PlaceHolder 6"/>
          <p:cNvSpPr>
            <a:spLocks noGrp="1"/>
          </p:cNvSpPr>
          <p:nvPr>
            <p:ph type="title"/>
          </p:nvPr>
        </p:nvSpPr>
        <p:spPr>
          <a:xfrm>
            <a:off x="4074840" y="705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4" name="PlaceHolder 7"/>
          <p:cNvSpPr>
            <a:spLocks noGrp="1"/>
          </p:cNvSpPr>
          <p:nvPr>
            <p:ph type="title"/>
          </p:nvPr>
        </p:nvSpPr>
        <p:spPr>
          <a:xfrm>
            <a:off x="4592880" y="17265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5" name="PlaceHolder 8"/>
          <p:cNvSpPr>
            <a:spLocks noGrp="1"/>
          </p:cNvSpPr>
          <p:nvPr>
            <p:ph type="title"/>
          </p:nvPr>
        </p:nvSpPr>
        <p:spPr>
          <a:xfrm>
            <a:off x="4074840" y="376920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6" name="PlaceHolder 9"/>
          <p:cNvSpPr>
            <a:spLocks noGrp="1"/>
          </p:cNvSpPr>
          <p:nvPr>
            <p:ph type="title"/>
          </p:nvPr>
        </p:nvSpPr>
        <p:spPr>
          <a:xfrm>
            <a:off x="4592880" y="42796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000" b="0" u="none" strike="noStrike">
                <a:solidFill>
                  <a:schemeClr val="accent2"/>
                </a:solidFill>
                <a:effectLst/>
                <a:uFillTx/>
                <a:latin typeface="Xanh Mono"/>
                <a:ea typeface="Xanh Mono"/>
              </a:rPr>
              <a:t>xx%</a:t>
            </a:r>
            <a:endParaRPr lang="fr-FR" sz="2000" b="0" u="none" strike="noStrike">
              <a:solidFill>
                <a:schemeClr val="dk1"/>
              </a:solidFill>
              <a:effectLst/>
              <a:uFillTx/>
              <a:latin typeface="Arial"/>
            </a:endParaRPr>
          </a:p>
        </p:txBody>
      </p:sp>
      <p:sp>
        <p:nvSpPr>
          <p:cNvPr id="17" name="PlaceHolder 10"/>
          <p:cNvSpPr>
            <a:spLocks noGrp="1"/>
          </p:cNvSpPr>
          <p:nvPr>
            <p:ph type="body"/>
          </p:nvPr>
        </p:nvSpPr>
        <p:spPr>
          <a:xfrm rot="21540000">
            <a:off x="247680" y="2378880"/>
            <a:ext cx="3279960" cy="2247840"/>
          </a:xfrm>
          <a:prstGeom prst="rect">
            <a:avLst/>
          </a:prstGeom>
          <a:noFill/>
          <a:ln w="0">
            <a:noFill/>
          </a:ln>
          <a:effectLst>
            <a:outerShdw blurRad="128520" dist="66343" dir="8337618" rotWithShape="0">
              <a:srgbClr val="000000">
                <a:alpha val="42000"/>
              </a:srgbClr>
            </a:outerShdw>
          </a:effectLst>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8" name="Google Shape;82;p14"/>
          <p:cNvPicPr/>
          <p:nvPr/>
        </p:nvPicPr>
        <p:blipFill>
          <a:blip r:embed="rId2"/>
          <a:stretch/>
        </p:blipFill>
        <p:spPr>
          <a:xfrm>
            <a:off x="0" y="360"/>
            <a:ext cx="9143640" cy="5142600"/>
          </a:xfrm>
          <a:prstGeom prst="rect">
            <a:avLst/>
          </a:prstGeom>
          <a:noFill/>
          <a:ln w="0">
            <a:noFill/>
          </a:ln>
        </p:spPr>
      </p:pic>
      <p:cxnSp>
        <p:nvCxnSpPr>
          <p:cNvPr id="19" name="Google Shape;83;p14"/>
          <p:cNvCxnSpPr/>
          <p:nvPr/>
        </p:nvCxnSpPr>
        <p:spPr>
          <a:xfrm flipH="1">
            <a:off x="229680" y="399240"/>
            <a:ext cx="8687880" cy="360"/>
          </a:xfrm>
          <a:prstGeom prst="straightConnector1">
            <a:avLst/>
          </a:prstGeom>
          <a:ln w="9525">
            <a:solidFill>
              <a:srgbClr val="FFFFFF"/>
            </a:solidFill>
            <a:round/>
          </a:ln>
        </p:spPr>
      </p:cxnSp>
      <p:sp>
        <p:nvSpPr>
          <p:cNvPr id="20" name="PlaceHolder 1"/>
          <p:cNvSpPr>
            <a:spLocks noGrp="1"/>
          </p:cNvSpPr>
          <p:nvPr>
            <p:ph type="title"/>
          </p:nvPr>
        </p:nvSpPr>
        <p:spPr>
          <a:xfrm>
            <a:off x="228600" y="3063240"/>
            <a:ext cx="3400200" cy="18558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2" name="Google Shape;87;p15"/>
          <p:cNvPicPr/>
          <p:nvPr/>
        </p:nvPicPr>
        <p:blipFill>
          <a:blip r:embed="rId2"/>
          <a:stretch/>
        </p:blipFill>
        <p:spPr>
          <a:xfrm>
            <a:off x="0" y="360"/>
            <a:ext cx="9143640" cy="5142600"/>
          </a:xfrm>
          <a:prstGeom prst="rect">
            <a:avLst/>
          </a:prstGeom>
          <a:noFill/>
          <a:ln w="0">
            <a:noFill/>
          </a:ln>
        </p:spPr>
      </p:pic>
      <p:cxnSp>
        <p:nvCxnSpPr>
          <p:cNvPr id="23" name="Google Shape;88;p15"/>
          <p:cNvCxnSpPr/>
          <p:nvPr/>
        </p:nvCxnSpPr>
        <p:spPr>
          <a:xfrm flipH="1">
            <a:off x="229680" y="399240"/>
            <a:ext cx="8687880" cy="360"/>
          </a:xfrm>
          <a:prstGeom prst="straightConnector1">
            <a:avLst/>
          </a:prstGeom>
          <a:ln w="9525">
            <a:solidFill>
              <a:srgbClr val="FFFFFF"/>
            </a:solidFill>
            <a:round/>
          </a:ln>
        </p:spPr>
      </p:cxnSp>
      <p:sp>
        <p:nvSpPr>
          <p:cNvPr id="24" name="PlaceHolder 1"/>
          <p:cNvSpPr>
            <a:spLocks noGrp="1"/>
          </p:cNvSpPr>
          <p:nvPr>
            <p:ph type="title"/>
          </p:nvPr>
        </p:nvSpPr>
        <p:spPr>
          <a:xfrm>
            <a:off x="228600" y="2567880"/>
            <a:ext cx="3374640" cy="196596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5" name="PlaceHolder 2"/>
          <p:cNvSpPr>
            <a:spLocks noGrp="1"/>
          </p:cNvSpPr>
          <p:nvPr>
            <p:ph type="body"/>
          </p:nvPr>
        </p:nvSpPr>
        <p:spPr>
          <a:xfrm rot="60000">
            <a:off x="3957840" y="627840"/>
            <a:ext cx="4852440" cy="2030400"/>
          </a:xfrm>
          <a:prstGeom prst="rect">
            <a:avLst/>
          </a:prstGeom>
          <a:noFill/>
          <a:ln w="0">
            <a:noFill/>
          </a:ln>
          <a:effectLst>
            <a:outerShdw blurRad="128520" dist="57017" dir="5161048" rotWithShape="0">
              <a:srgbClr val="000000">
                <a:alpha val="40000"/>
              </a:srgbClr>
            </a:outerShdw>
          </a:effectLst>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6" name="Google Shape;93;p16"/>
          <p:cNvPicPr/>
          <p:nvPr/>
        </p:nvPicPr>
        <p:blipFill>
          <a:blip r:embed="rId2"/>
          <a:stretch/>
        </p:blipFill>
        <p:spPr>
          <a:xfrm>
            <a:off x="0" y="360"/>
            <a:ext cx="9143640" cy="5142600"/>
          </a:xfrm>
          <a:prstGeom prst="rect">
            <a:avLst/>
          </a:prstGeom>
          <a:noFill/>
          <a:ln w="0">
            <a:noFill/>
          </a:ln>
        </p:spPr>
      </p:pic>
      <p:sp>
        <p:nvSpPr>
          <p:cNvPr id="27" name="PlaceHolder 1"/>
          <p:cNvSpPr>
            <a:spLocks noGrp="1"/>
          </p:cNvSpPr>
          <p:nvPr>
            <p:ph type="title"/>
          </p:nvPr>
        </p:nvSpPr>
        <p:spPr>
          <a:xfrm>
            <a:off x="228600" y="39924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cxnSp>
        <p:nvCxnSpPr>
          <p:cNvPr id="28" name="Google Shape;95;p16"/>
          <p:cNvCxnSpPr/>
          <p:nvPr/>
        </p:nvCxnSpPr>
        <p:spPr>
          <a:xfrm flipH="1">
            <a:off x="229680" y="399240"/>
            <a:ext cx="8687880" cy="360"/>
          </a:xfrm>
          <a:prstGeom prst="straightConnector1">
            <a:avLst/>
          </a:prstGeom>
          <a:ln w="9525">
            <a:solidFill>
              <a:srgbClr val="FFFFFF"/>
            </a:solidFill>
            <a:roun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9" name="Google Shape;97;p17"/>
          <p:cNvPicPr/>
          <p:nvPr/>
        </p:nvPicPr>
        <p:blipFill>
          <a:blip r:embed="rId2"/>
          <a:stretch/>
        </p:blipFill>
        <p:spPr>
          <a:xfrm>
            <a:off x="0" y="360"/>
            <a:ext cx="9143640" cy="5142600"/>
          </a:xfrm>
          <a:prstGeom prst="rect">
            <a:avLst/>
          </a:prstGeom>
          <a:noFill/>
          <a:ln w="0">
            <a:noFill/>
          </a:ln>
        </p:spPr>
      </p:pic>
      <p:cxnSp>
        <p:nvCxnSpPr>
          <p:cNvPr id="30" name="Google Shape;98;p17"/>
          <p:cNvCxnSpPr/>
          <p:nvPr/>
        </p:nvCxnSpPr>
        <p:spPr>
          <a:xfrm flipH="1">
            <a:off x="229680" y="399240"/>
            <a:ext cx="8687880" cy="360"/>
          </a:xfrm>
          <a:prstGeom prst="straightConnector1">
            <a:avLst/>
          </a:prstGeom>
          <a:ln w="9525">
            <a:solidFill>
              <a:srgbClr val="FFFFFF"/>
            </a:solidFill>
            <a:round/>
          </a:ln>
        </p:spPr>
      </p:cxnSp>
      <p:sp>
        <p:nvSpPr>
          <p:cNvPr id="31" name="PlaceHolder 1"/>
          <p:cNvSpPr>
            <a:spLocks noGrp="1"/>
          </p:cNvSpPr>
          <p:nvPr>
            <p:ph type="title"/>
          </p:nvPr>
        </p:nvSpPr>
        <p:spPr>
          <a:xfrm>
            <a:off x="6401520" y="399240"/>
            <a:ext cx="2499120" cy="138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32" name="Google Shape;108;p18"/>
          <p:cNvPicPr/>
          <p:nvPr/>
        </p:nvPicPr>
        <p:blipFill>
          <a:blip r:embed="rId2"/>
          <a:stretch/>
        </p:blipFill>
        <p:spPr>
          <a:xfrm>
            <a:off x="0" y="360"/>
            <a:ext cx="9143640" cy="5142600"/>
          </a:xfrm>
          <a:prstGeom prst="rect">
            <a:avLst/>
          </a:prstGeom>
          <a:noFill/>
          <a:ln w="0">
            <a:noFill/>
          </a:ln>
        </p:spPr>
      </p:pic>
      <p:cxnSp>
        <p:nvCxnSpPr>
          <p:cNvPr id="33" name="Google Shape;109;p18"/>
          <p:cNvCxnSpPr/>
          <p:nvPr/>
        </p:nvCxnSpPr>
        <p:spPr>
          <a:xfrm flipH="1">
            <a:off x="229680" y="399240"/>
            <a:ext cx="8687880" cy="360"/>
          </a:xfrm>
          <a:prstGeom prst="straightConnector1">
            <a:avLst/>
          </a:prstGeom>
          <a:ln w="9525">
            <a:solidFill>
              <a:srgbClr val="FFFFFF"/>
            </a:solidFill>
            <a:round/>
          </a:ln>
        </p:spPr>
      </p:cxnSp>
      <p:sp>
        <p:nvSpPr>
          <p:cNvPr id="34" name="PlaceHolder 1"/>
          <p:cNvSpPr>
            <a:spLocks noGrp="1"/>
          </p:cNvSpPr>
          <p:nvPr>
            <p:ph type="title"/>
          </p:nvPr>
        </p:nvSpPr>
        <p:spPr>
          <a:xfrm>
            <a:off x="228600" y="2490840"/>
            <a:ext cx="3196440" cy="22716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17447" y="2825440"/>
            <a:ext cx="5026090" cy="2163622"/>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Ping Pong AI</a:t>
            </a:r>
            <a:endParaRPr lang="fr-FR" sz="6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84" name="PlaceHolder 2"/>
          <p:cNvSpPr>
            <a:spLocks noGrp="1"/>
          </p:cNvSpPr>
          <p:nvPr>
            <p:ph type="subTitle"/>
          </p:nvPr>
        </p:nvSpPr>
        <p:spPr>
          <a:xfrm>
            <a:off x="7521660" y="4265462"/>
            <a:ext cx="2790360" cy="723600"/>
          </a:xfrm>
          <a:prstGeom prst="rect">
            <a:avLst/>
          </a:prstGeom>
          <a:noFill/>
          <a:ln w="0">
            <a:noFill/>
          </a:ln>
        </p:spPr>
        <p:txBody>
          <a:bodyPr lIns="91440" tIns="91440" rIns="91440" bIns="91440" anchor="t">
            <a:normAutofit fontScale="85000" lnSpcReduction="20000"/>
          </a:bodyPr>
          <a:lstStyle/>
          <a:p>
            <a:pPr indent="0">
              <a:lnSpc>
                <a:spcPct val="100000"/>
              </a:lnSpc>
              <a:buNone/>
              <a:tabLst>
                <a:tab pos="0" algn="l"/>
              </a:tabLst>
            </a:pPr>
            <a:r>
              <a:rPr lang="en-US" sz="1600" b="0" u="none" strike="noStrike" dirty="0">
                <a:solidFill>
                  <a:srgbClr val="FFFFFF"/>
                </a:solidFill>
                <a:effectLst/>
                <a:uFillTx/>
                <a:latin typeface="OpenSymbol"/>
              </a:rPr>
              <a:t>Jules Declercq</a:t>
            </a:r>
          </a:p>
          <a:p>
            <a:pPr indent="0">
              <a:lnSpc>
                <a:spcPct val="100000"/>
              </a:lnSpc>
              <a:buNone/>
              <a:tabLst>
                <a:tab pos="0" algn="l"/>
              </a:tabLst>
            </a:pPr>
            <a:r>
              <a:rPr lang="en-US" sz="1600" b="0" u="none" strike="noStrike" dirty="0">
                <a:solidFill>
                  <a:srgbClr val="FFFFFF"/>
                </a:solidFill>
                <a:effectLst/>
                <a:uFillTx/>
                <a:latin typeface="OpenSymbol"/>
              </a:rPr>
              <a:t>Kevin </a:t>
            </a:r>
            <a:r>
              <a:rPr lang="en-US" sz="1600" b="0" u="none" strike="noStrike" dirty="0" err="1">
                <a:solidFill>
                  <a:srgbClr val="FFFFFF"/>
                </a:solidFill>
                <a:effectLst/>
                <a:uFillTx/>
                <a:latin typeface="OpenSymbol"/>
              </a:rPr>
              <a:t>Bakeland</a:t>
            </a:r>
            <a:endParaRPr lang="en-US" sz="1600" b="0" u="none" strike="noStrike" dirty="0">
              <a:solidFill>
                <a:srgbClr val="FFFFFF"/>
              </a:solidFill>
              <a:effectLst/>
              <a:uFillTx/>
              <a:latin typeface="OpenSymbol"/>
            </a:endParaRPr>
          </a:p>
          <a:p>
            <a:pPr indent="0">
              <a:lnSpc>
                <a:spcPct val="100000"/>
              </a:lnSpc>
              <a:buNone/>
              <a:tabLst>
                <a:tab pos="0" algn="l"/>
              </a:tabLst>
            </a:pPr>
            <a:r>
              <a:rPr lang="en-US" sz="1600" dirty="0">
                <a:solidFill>
                  <a:srgbClr val="FFFFFF"/>
                </a:solidFill>
                <a:latin typeface="OpenSymbol"/>
              </a:rPr>
              <a:t>Bram De Bevere</a:t>
            </a:r>
            <a:endParaRPr lang="en-US" sz="1600" b="0" u="none" strike="noStrike" dirty="0">
              <a:solidFill>
                <a:srgbClr val="FFFFFF"/>
              </a:solidFill>
              <a:effectLst/>
              <a:uFillTx/>
              <a:latin typeface="OpenSymbol"/>
            </a:endParaRPr>
          </a:p>
        </p:txBody>
      </p:sp>
      <p:sp>
        <p:nvSpPr>
          <p:cNvPr id="85" name="Google Shape;159;p27"/>
          <p:cNvSpPr/>
          <p:nvPr/>
        </p:nvSpPr>
        <p:spPr>
          <a:xfrm>
            <a:off x="6762600" y="228600"/>
            <a:ext cx="2201008" cy="153888"/>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r" defTabSz="914400">
              <a:lnSpc>
                <a:spcPct val="100000"/>
              </a:lnSpc>
              <a:tabLst>
                <a:tab pos="0" algn="l"/>
              </a:tabLst>
            </a:pPr>
            <a:endParaRPr lang="en-US" sz="1000" b="0" u="none" strike="noStrike" dirty="0">
              <a:solidFill>
                <a:srgbClr val="FFFFFF"/>
              </a:solidFill>
              <a:effectLst/>
              <a:uFillTx/>
              <a:latin typeface="OpenSymbol"/>
            </a:endParaRPr>
          </a:p>
        </p:txBody>
      </p:sp>
      <p:cxnSp>
        <p:nvCxnSpPr>
          <p:cNvPr id="86" name="Google Shape;160;p27"/>
          <p:cNvCxnSpPr/>
          <p:nvPr/>
        </p:nvCxnSpPr>
        <p:spPr>
          <a:xfrm flipH="1">
            <a:off x="228960" y="399600"/>
            <a:ext cx="8687880" cy="360"/>
          </a:xfrm>
          <a:prstGeom prst="straightConnector1">
            <a:avLst/>
          </a:prstGeom>
          <a:ln w="9525">
            <a:solidFill>
              <a:srgbClr val="FFFFFF"/>
            </a:solidFill>
            <a:round/>
          </a:ln>
        </p:spPr>
      </p:cxnSp>
      <p:pic>
        <p:nvPicPr>
          <p:cNvPr id="1026" name="Picture 2">
            <a:extLst>
              <a:ext uri="{FF2B5EF4-FFF2-40B4-BE49-F238E27FC236}">
                <a16:creationId xmlns:a16="http://schemas.microsoft.com/office/drawing/2014/main" id="{7C98DD8F-E8EE-179A-E9B2-2DAB12EC5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568399"/>
            <a:ext cx="6045901" cy="34560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E6AD801-8CAE-0550-346A-7AA15A0BB6F0}"/>
              </a:ext>
            </a:extLst>
          </p:cNvPr>
          <p:cNvCxnSpPr/>
          <p:nvPr/>
        </p:nvCxnSpPr>
        <p:spPr>
          <a:xfrm>
            <a:off x="7521660" y="4192859"/>
            <a:ext cx="0" cy="7962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oogle Shape;254;p30">
            <a:extLst>
              <a:ext uri="{FF2B5EF4-FFF2-40B4-BE49-F238E27FC236}">
                <a16:creationId xmlns:a16="http://schemas.microsoft.com/office/drawing/2014/main" id="{46D81A48-FAE6-75FD-7742-032212C25CE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EC398-039B-5325-FD52-31EAA80E044E}"/>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CFE4396D-A621-AAFA-0DC2-A57AA87FD422}"/>
              </a:ext>
            </a:extLst>
          </p:cNvPr>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Uitbreiding</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EEF6441C-641A-F99D-2A96-EEF52A4506D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291F193B-8CAA-4FFA-D85B-6E097E7A0B5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10</a:t>
            </a:fld>
            <a:endParaRPr lang="nl-BE" dirty="0"/>
          </a:p>
        </p:txBody>
      </p:sp>
      <p:pic>
        <p:nvPicPr>
          <p:cNvPr id="1026" name="Picture 2" descr="Classic Remote + Nunchuck Controller + Silicone Case for Wii / Wii Min –  Althemax">
            <a:extLst>
              <a:ext uri="{FF2B5EF4-FFF2-40B4-BE49-F238E27FC236}">
                <a16:creationId xmlns:a16="http://schemas.microsoft.com/office/drawing/2014/main" id="{5475AEB8-3B3A-66AA-6783-6558D6887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290" y="578946"/>
            <a:ext cx="3166111" cy="31661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person&#10;&#10;AI-generated content may be incorrect.">
            <a:extLst>
              <a:ext uri="{FF2B5EF4-FFF2-40B4-BE49-F238E27FC236}">
                <a16:creationId xmlns:a16="http://schemas.microsoft.com/office/drawing/2014/main" id="{F111C3C1-EEF4-6075-802A-ACF1310C5D05}"/>
              </a:ext>
            </a:extLst>
          </p:cNvPr>
          <p:cNvPicPr>
            <a:picLocks noChangeAspect="1"/>
          </p:cNvPicPr>
          <p:nvPr/>
        </p:nvPicPr>
        <p:blipFill>
          <a:blip r:embed="rId4"/>
          <a:stretch>
            <a:fillRect/>
          </a:stretch>
        </p:blipFill>
        <p:spPr>
          <a:xfrm>
            <a:off x="228599" y="967567"/>
            <a:ext cx="5410955" cy="2476846"/>
          </a:xfrm>
          <a:prstGeom prst="rect">
            <a:avLst/>
          </a:prstGeom>
        </p:spPr>
      </p:pic>
      <p:pic>
        <p:nvPicPr>
          <p:cNvPr id="1034" name="Picture 10" descr="Magnifying glass Basic Rounded Flat icon | Freepik">
            <a:extLst>
              <a:ext uri="{FF2B5EF4-FFF2-40B4-BE49-F238E27FC236}">
                <a16:creationId xmlns:a16="http://schemas.microsoft.com/office/drawing/2014/main" id="{7A562431-B9CF-BA68-9CB1-364E23C0E9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16" y="4359466"/>
            <a:ext cx="541023" cy="54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2717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BB63A-B9EC-69C1-259A-B7A6AE377770}"/>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609FFCEE-EAC0-3EDA-F81C-9DA6CFDE2CA3}"/>
              </a:ext>
            </a:extLst>
          </p:cNvPr>
          <p:cNvSpPr>
            <a:spLocks noGrp="1"/>
          </p:cNvSpPr>
          <p:nvPr>
            <p:ph type="title"/>
          </p:nvPr>
        </p:nvSpPr>
        <p:spPr>
          <a:xfrm>
            <a:off x="234458"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a:solidFill>
                  <a:schemeClr val="dk1"/>
                </a:solidFill>
                <a:effectLst/>
                <a:uFillTx/>
                <a:latin typeface="Meow Script"/>
                <a:ea typeface="Xanh Mono"/>
              </a:rPr>
              <a:t>Demo</a:t>
            </a:r>
            <a:endParaRPr lang="fr-FR" sz="3900" b="0" u="none" strike="noStrike" dirty="0">
              <a:solidFill>
                <a:schemeClr val="dk1"/>
              </a:solidFill>
              <a:effectLst/>
              <a:uFillTx/>
              <a:latin typeface="Arial"/>
            </a:endParaRPr>
          </a:p>
        </p:txBody>
      </p:sp>
      <p:sp>
        <p:nvSpPr>
          <p:cNvPr id="2" name="Google Shape;254;p30">
            <a:extLst>
              <a:ext uri="{FF2B5EF4-FFF2-40B4-BE49-F238E27FC236}">
                <a16:creationId xmlns:a16="http://schemas.microsoft.com/office/drawing/2014/main" id="{056D6B1E-2190-75AA-C110-885E85F91197}"/>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1AA11613-887A-25F2-44D3-8F5F464C4E6E}"/>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11</a:t>
            </a:fld>
            <a:endParaRPr lang="nl-BE" dirty="0"/>
          </a:p>
        </p:txBody>
      </p:sp>
    </p:spTree>
    <p:extLst>
      <p:ext uri="{BB962C8B-B14F-4D97-AF65-F5344CB8AC3E}">
        <p14:creationId xmlns:p14="http://schemas.microsoft.com/office/powerpoint/2010/main" val="33096376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D5298-1A83-243E-29C2-5B753AB472B6}"/>
            </a:ext>
          </a:extLst>
        </p:cNvPr>
        <p:cNvGrpSpPr/>
        <p:nvPr/>
      </p:nvGrpSpPr>
      <p:grpSpPr>
        <a:xfrm>
          <a:off x="0" y="0"/>
          <a:ext cx="0" cy="0"/>
          <a:chOff x="0" y="0"/>
          <a:chExt cx="0" cy="0"/>
        </a:xfrm>
      </p:grpSpPr>
      <p:sp>
        <p:nvSpPr>
          <p:cNvPr id="135" name="PlaceHolder 1">
            <a:extLst>
              <a:ext uri="{FF2B5EF4-FFF2-40B4-BE49-F238E27FC236}">
                <a16:creationId xmlns:a16="http://schemas.microsoft.com/office/drawing/2014/main" id="{F43A22CC-11E4-87EF-5EF5-37CCCCD76E2E}"/>
              </a:ext>
            </a:extLst>
          </p:cNvPr>
          <p:cNvSpPr>
            <a:spLocks noGrp="1"/>
          </p:cNvSpPr>
          <p:nvPr>
            <p:ph type="title"/>
          </p:nvPr>
        </p:nvSpPr>
        <p:spPr>
          <a:xfrm>
            <a:off x="985049" y="4221132"/>
            <a:ext cx="3464807" cy="756451"/>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dirty="0" err="1">
                <a:solidFill>
                  <a:schemeClr val="dk1"/>
                </a:solidFill>
                <a:latin typeface="Meow Script"/>
              </a:rPr>
              <a:t>Vragen</a:t>
            </a:r>
            <a:endParaRPr lang="fr-FR" sz="3900" b="0" u="none" strike="noStrike" dirty="0">
              <a:solidFill>
                <a:schemeClr val="dk1"/>
              </a:solidFill>
              <a:effectLst/>
              <a:uFillTx/>
              <a:latin typeface="Arial"/>
            </a:endParaRPr>
          </a:p>
        </p:txBody>
      </p:sp>
      <p:pic>
        <p:nvPicPr>
          <p:cNvPr id="2" name="Afbeelding 1">
            <a:extLst>
              <a:ext uri="{FF2B5EF4-FFF2-40B4-BE49-F238E27FC236}">
                <a16:creationId xmlns:a16="http://schemas.microsoft.com/office/drawing/2014/main" id="{11FCB7F5-5AEB-4009-41F0-DA6B25E20325}"/>
              </a:ext>
            </a:extLst>
          </p:cNvPr>
          <p:cNvPicPr>
            <a:picLocks noChangeAspect="1"/>
          </p:cNvPicPr>
          <p:nvPr/>
        </p:nvPicPr>
        <p:blipFill>
          <a:blip r:embed="rId3"/>
          <a:stretch>
            <a:fillRect/>
          </a:stretch>
        </p:blipFill>
        <p:spPr>
          <a:xfrm>
            <a:off x="228599" y="4221133"/>
            <a:ext cx="756450" cy="756450"/>
          </a:xfrm>
          <a:prstGeom prst="rect">
            <a:avLst/>
          </a:prstGeom>
        </p:spPr>
      </p:pic>
      <p:sp>
        <p:nvSpPr>
          <p:cNvPr id="3" name="Google Shape;254;p30">
            <a:extLst>
              <a:ext uri="{FF2B5EF4-FFF2-40B4-BE49-F238E27FC236}">
                <a16:creationId xmlns:a16="http://schemas.microsoft.com/office/drawing/2014/main" id="{3D7CE7EB-4001-F5B5-FCAA-68AB5731B21A}"/>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4098" name="Picture 2" descr="436,200+ Raise Hand Stock Photos, Pictures &amp; Royalty-Free Images - iStock">
            <a:extLst>
              <a:ext uri="{FF2B5EF4-FFF2-40B4-BE49-F238E27FC236}">
                <a16:creationId xmlns:a16="http://schemas.microsoft.com/office/drawing/2014/main" id="{AF29292E-0474-317F-D2E8-FEFF49FEF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591479"/>
            <a:ext cx="5829300" cy="368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19968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Introductie</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96" name="Google Shape;254;p30"/>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3" name="Picture 2" descr="A black and white screen with numbers&#10;&#10;AI-generated content may be incorrect.">
            <a:extLst>
              <a:ext uri="{FF2B5EF4-FFF2-40B4-BE49-F238E27FC236}">
                <a16:creationId xmlns:a16="http://schemas.microsoft.com/office/drawing/2014/main" id="{7C354DD5-1E4F-5DDF-7D4F-2B3312EBE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096" y="623016"/>
            <a:ext cx="4381546" cy="3642160"/>
          </a:xfrm>
          <a:prstGeom prst="rect">
            <a:avLst/>
          </a:prstGeom>
        </p:spPr>
      </p:pic>
      <p:sp>
        <p:nvSpPr>
          <p:cNvPr id="4" name="TextBox 3">
            <a:extLst>
              <a:ext uri="{FF2B5EF4-FFF2-40B4-BE49-F238E27FC236}">
                <a16:creationId xmlns:a16="http://schemas.microsoft.com/office/drawing/2014/main" id="{E6529121-5FCB-2F46-DB0A-A7551300DE82}"/>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2</a:t>
            </a:fld>
            <a:endParaRPr lang="nl-BE" dirty="0"/>
          </a:p>
        </p:txBody>
      </p:sp>
      <p:pic>
        <p:nvPicPr>
          <p:cNvPr id="5122" name="Picture 2" descr="Vermont Midi Tafeltennis Tafel">
            <a:extLst>
              <a:ext uri="{FF2B5EF4-FFF2-40B4-BE49-F238E27FC236}">
                <a16:creationId xmlns:a16="http://schemas.microsoft.com/office/drawing/2014/main" id="{FC975E81-E54D-4FBA-27EE-8C6D0BCA65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924" y="623016"/>
            <a:ext cx="3636579" cy="3636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C02C6-9DEE-5FDC-45D9-F6CBB1C490F2}"/>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92F0F722-6DF7-ABE6-458A-DA4BF3407E58}"/>
              </a:ext>
            </a:extLst>
          </p:cNvPr>
          <p:cNvSpPr>
            <a:spLocks noGrp="1"/>
          </p:cNvSpPr>
          <p:nvPr>
            <p:ph type="title"/>
          </p:nvPr>
        </p:nvSpPr>
        <p:spPr>
          <a:xfrm>
            <a:off x="228599" y="3089170"/>
            <a:ext cx="3371400"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Doelstellingen</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90" name="Google Shape;248;p30">
            <a:extLst>
              <a:ext uri="{FF2B5EF4-FFF2-40B4-BE49-F238E27FC236}">
                <a16:creationId xmlns:a16="http://schemas.microsoft.com/office/drawing/2014/main" id="{BBCF7193-C7D2-0CA2-AE72-079F8BAFB55B}"/>
              </a:ext>
            </a:extLst>
          </p:cNvPr>
          <p:cNvPicPr/>
          <p:nvPr/>
        </p:nvPicPr>
        <p:blipFill>
          <a:blip r:embed="rId3"/>
          <a:srcRect l="111" t="24914" r="-111" b="12298"/>
          <a:stretch/>
        </p:blipFill>
        <p:spPr>
          <a:xfrm>
            <a:off x="228599" y="522867"/>
            <a:ext cx="8686802" cy="3810125"/>
          </a:xfrm>
          <a:prstGeom prst="rect">
            <a:avLst/>
          </a:prstGeom>
          <a:noFill/>
          <a:ln w="0">
            <a:noFill/>
          </a:ln>
          <a:effectLst>
            <a:outerShdw blurRad="128520" dist="57017" dir="5161048" algn="bl" rotWithShape="0">
              <a:srgbClr val="000000">
                <a:alpha val="40000"/>
              </a:srgbClr>
            </a:outerShdw>
          </a:effectLst>
        </p:spPr>
      </p:pic>
      <p:sp>
        <p:nvSpPr>
          <p:cNvPr id="96" name="Google Shape;254;p30">
            <a:extLst>
              <a:ext uri="{FF2B5EF4-FFF2-40B4-BE49-F238E27FC236}">
                <a16:creationId xmlns:a16="http://schemas.microsoft.com/office/drawing/2014/main" id="{507E2685-BA82-32CA-D05D-5528270F020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2" name="TextBox 1">
            <a:extLst>
              <a:ext uri="{FF2B5EF4-FFF2-40B4-BE49-F238E27FC236}">
                <a16:creationId xmlns:a16="http://schemas.microsoft.com/office/drawing/2014/main" id="{65265A50-07DA-027F-8145-8B210F22CD8C}"/>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3</a:t>
            </a:fld>
            <a:endParaRPr lang="nl-BE" dirty="0"/>
          </a:p>
        </p:txBody>
      </p:sp>
    </p:spTree>
    <p:extLst>
      <p:ext uri="{BB962C8B-B14F-4D97-AF65-F5344CB8AC3E}">
        <p14:creationId xmlns:p14="http://schemas.microsoft.com/office/powerpoint/2010/main" val="1515105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10321" y="3030436"/>
            <a:ext cx="4548673" cy="2016000"/>
          </a:xfrm>
          <a:prstGeom prst="rect">
            <a:avLst/>
          </a:prstGeom>
          <a:noFill/>
          <a:ln w="0">
            <a:noFill/>
          </a:ln>
        </p:spPr>
        <p:txBody>
          <a:bodyPr lIns="91440" tIns="91440" rIns="91440" bIns="91440" anchor="b">
            <a:noAutofit/>
          </a:bodyPr>
          <a:lstStyle/>
          <a:p>
            <a:pPr indent="0">
              <a:lnSpc>
                <a:spcPct val="8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PyBullet</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254;p30">
            <a:extLst>
              <a:ext uri="{FF2B5EF4-FFF2-40B4-BE49-F238E27FC236}">
                <a16:creationId xmlns:a16="http://schemas.microsoft.com/office/drawing/2014/main" id="{6F2620E8-19C6-2A9E-0059-4F16FBFED96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2050" name="Picture 2" descr="Owner avatar">
            <a:extLst>
              <a:ext uri="{FF2B5EF4-FFF2-40B4-BE49-F238E27FC236}">
                <a16:creationId xmlns:a16="http://schemas.microsoft.com/office/drawing/2014/main" id="{10D606EA-681F-D12B-F702-A4691F52A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8" y="4350141"/>
            <a:ext cx="581723" cy="5817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187AF6-3694-FAE3-E079-D528218D8339}"/>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4</a:t>
            </a:fld>
            <a:endParaRPr lang="nl-BE" dirty="0"/>
          </a:p>
        </p:txBody>
      </p:sp>
      <p:pic>
        <p:nvPicPr>
          <p:cNvPr id="2052" name="Picture 4" descr="GitHub - erwincoumans/pybullet_robots: Prototyping robots for PyBullet  (F1/10 MIT Racecar, Sawyer, Baxter and Dobot arm, Boston Dynamics Atlas and  Botlab environment)">
            <a:extLst>
              <a:ext uri="{FF2B5EF4-FFF2-40B4-BE49-F238E27FC236}">
                <a16:creationId xmlns:a16="http://schemas.microsoft.com/office/drawing/2014/main" id="{801AB5BD-C914-AF3D-2D78-9FD93C6A6E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1407" y="615496"/>
            <a:ext cx="3993995" cy="37346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260B3B-D246-D768-62EE-F47C408EF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7" y="615496"/>
            <a:ext cx="4393139" cy="3227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0316" y="3162079"/>
            <a:ext cx="4681661" cy="1856880"/>
          </a:xfrm>
          <a:prstGeom prst="rect">
            <a:avLst/>
          </a:prstGeom>
          <a:noFill/>
          <a:ln w="0">
            <a:noFill/>
          </a:ln>
        </p:spPr>
        <p:txBody>
          <a:bodyPr lIns="91440" tIns="91440" rIns="91440" bIns="91440" anchor="b">
            <a:noAutofit/>
          </a:bodyPr>
          <a:lstStyle/>
          <a:p>
            <a:pPr indent="0">
              <a:lnSpc>
                <a:spcPct val="100000"/>
              </a:lnSpc>
              <a:buNone/>
              <a:tabLst>
                <a:tab pos="0" algn="l"/>
              </a:tabLst>
            </a:pPr>
            <a:r>
              <a:rPr lang="en-US" sz="4000" dirty="0" err="1">
                <a:solidFill>
                  <a:schemeClr val="dk1"/>
                </a:solidFill>
                <a:latin typeface="Calibri" panose="020F0502020204030204" pitchFamily="34" charset="0"/>
                <a:ea typeface="Calibri" panose="020F0502020204030204" pitchFamily="34" charset="0"/>
                <a:cs typeface="Calibri" panose="020F0502020204030204" pitchFamily="34" charset="0"/>
              </a:rPr>
              <a:t>Traject</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Parameters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4102" name="Picture 6" descr="Parameters - Free interface icons">
            <a:extLst>
              <a:ext uri="{FF2B5EF4-FFF2-40B4-BE49-F238E27FC236}">
                <a16:creationId xmlns:a16="http://schemas.microsoft.com/office/drawing/2014/main" id="{E709D765-3E1E-9F53-083E-7885B8CACE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83" y="4230029"/>
            <a:ext cx="788930" cy="788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2A2FAB-F05A-FB1A-9B33-EFBE0287725F}"/>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5</a:t>
            </a:fld>
            <a:endParaRPr lang="nl-BE" dirty="0"/>
          </a:p>
        </p:txBody>
      </p:sp>
      <p:sp>
        <p:nvSpPr>
          <p:cNvPr id="4" name="Google Shape;254;p30">
            <a:extLst>
              <a:ext uri="{FF2B5EF4-FFF2-40B4-BE49-F238E27FC236}">
                <a16:creationId xmlns:a16="http://schemas.microsoft.com/office/drawing/2014/main" id="{2132B17B-692B-B324-4774-04D98F36E30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6146" name="Picture 2" descr="Top View Professional Blue Ping Pong Stockfoto 2472326771 | Shutterstock">
            <a:extLst>
              <a:ext uri="{FF2B5EF4-FFF2-40B4-BE49-F238E27FC236}">
                <a16:creationId xmlns:a16="http://schemas.microsoft.com/office/drawing/2014/main" id="{E27CF881-0DE9-07C6-D520-E11ADEC631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rabola">
            <a:extLst>
              <a:ext uri="{FF2B5EF4-FFF2-40B4-BE49-F238E27FC236}">
                <a16:creationId xmlns:a16="http://schemas.microsoft.com/office/drawing/2014/main" id="{518F3E2F-E89A-0E74-3B69-F6BBEB35DE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33" t="26400" r="17575"/>
          <a:stretch>
            <a:fillRect/>
          </a:stretch>
        </p:blipFill>
        <p:spPr bwMode="auto">
          <a:xfrm>
            <a:off x="6181267" y="3080207"/>
            <a:ext cx="2006420" cy="1754086"/>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 18">
            <a:extLst>
              <a:ext uri="{FF2B5EF4-FFF2-40B4-BE49-F238E27FC236}">
                <a16:creationId xmlns:a16="http://schemas.microsoft.com/office/drawing/2014/main" id="{E4DA45EF-DEAD-47F3-B4B4-8D3440D81304}"/>
              </a:ext>
            </a:extLst>
          </p:cNvPr>
          <p:cNvSpPr/>
          <p:nvPr/>
        </p:nvSpPr>
        <p:spPr>
          <a:xfrm>
            <a:off x="2374084" y="2030136"/>
            <a:ext cx="3716323" cy="134224"/>
          </a:xfrm>
          <a:prstGeom prst="lef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765809" y="4236132"/>
            <a:ext cx="3333240" cy="812493"/>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Spelregels</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1921CA2-9A3A-59E6-1498-027BAB736F55}"/>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6</a:t>
            </a:fld>
            <a:endParaRPr lang="nl-BE" dirty="0"/>
          </a:p>
        </p:txBody>
      </p:sp>
      <p:sp>
        <p:nvSpPr>
          <p:cNvPr id="5" name="Google Shape;254;p30">
            <a:extLst>
              <a:ext uri="{FF2B5EF4-FFF2-40B4-BE49-F238E27FC236}">
                <a16:creationId xmlns:a16="http://schemas.microsoft.com/office/drawing/2014/main" id="{2DD837DE-32F3-5B97-B0D2-1E2594696EB4}"/>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7170" name="Picture 2" descr="Whistle Detailed Rounded Lineal color icon | Freepik">
            <a:extLst>
              <a:ext uri="{FF2B5EF4-FFF2-40B4-BE49-F238E27FC236}">
                <a16:creationId xmlns:a16="http://schemas.microsoft.com/office/drawing/2014/main" id="{8343C76E-B27C-D42A-7DED-B888CACD69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8" y="4394653"/>
            <a:ext cx="537211" cy="537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p View Professional Blue Ping Pong Stockfoto 2472326771 | Shutterstock">
            <a:extLst>
              <a:ext uri="{FF2B5EF4-FFF2-40B4-BE49-F238E27FC236}">
                <a16:creationId xmlns:a16="http://schemas.microsoft.com/office/drawing/2014/main" id="{F0B05602-E5ED-926B-5769-27F696D7A2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81"/>
          <a:stretch>
            <a:fillRect/>
          </a:stretch>
        </p:blipFill>
        <p:spPr bwMode="auto">
          <a:xfrm>
            <a:off x="1192246" y="543755"/>
            <a:ext cx="6759508" cy="3686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42826" y="3091609"/>
            <a:ext cx="4174944" cy="1961640"/>
          </a:xfrm>
          <a:prstGeom prst="rect">
            <a:avLst/>
          </a:prstGeom>
          <a:noFill/>
          <a:ln w="0">
            <a:noFill/>
          </a:ln>
        </p:spPr>
        <p:txBody>
          <a:bodyPr lIns="91440" tIns="91440" rIns="91440" bIns="91440" anchor="b">
            <a:normAutofit/>
          </a:bodyPr>
          <a:lstStyle/>
          <a:p>
            <a:pPr indent="0">
              <a:lnSpc>
                <a:spcPct val="80000"/>
              </a:lnSpc>
              <a:buNone/>
              <a:tabLst>
                <a:tab pos="0" algn="l"/>
              </a:tabLst>
            </a:pP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Scoring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Systeem</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122" name="Google Shape;248;p30"/>
          <p:cNvPicPr/>
          <p:nvPr/>
        </p:nvPicPr>
        <p:blipFill>
          <a:blip r:embed="rId3"/>
          <a:srcRect l="19845" t="24914" r="5472" b="12298"/>
          <a:stretch>
            <a:fillRect/>
          </a:stretch>
        </p:blipFill>
        <p:spPr>
          <a:xfrm>
            <a:off x="1411604" y="518490"/>
            <a:ext cx="6320791" cy="3703466"/>
          </a:xfrm>
          <a:prstGeom prst="rect">
            <a:avLst/>
          </a:prstGeom>
          <a:noFill/>
          <a:ln w="0">
            <a:noFill/>
          </a:ln>
          <a:effectLst>
            <a:outerShdw blurRad="128520" dist="57017" dir="5161048" algn="bl" rotWithShape="0">
              <a:srgbClr val="000000">
                <a:alpha val="40000"/>
              </a:srgbClr>
            </a:outerShdw>
          </a:effectLst>
        </p:spPr>
      </p:pic>
      <p:sp>
        <p:nvSpPr>
          <p:cNvPr id="2" name="TextBox 1">
            <a:extLst>
              <a:ext uri="{FF2B5EF4-FFF2-40B4-BE49-F238E27FC236}">
                <a16:creationId xmlns:a16="http://schemas.microsoft.com/office/drawing/2014/main" id="{CF91B16A-6CBA-E99C-6318-CEE6F9480D20}"/>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7</a:t>
            </a:fld>
            <a:endParaRPr lang="nl-BE" dirty="0"/>
          </a:p>
        </p:txBody>
      </p:sp>
      <p:sp>
        <p:nvSpPr>
          <p:cNvPr id="3" name="Google Shape;254;p30">
            <a:extLst>
              <a:ext uri="{FF2B5EF4-FFF2-40B4-BE49-F238E27FC236}">
                <a16:creationId xmlns:a16="http://schemas.microsoft.com/office/drawing/2014/main" id="{5421F241-FA29-842C-0707-DA50D701ADAC}"/>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5" name="Picture 4" descr="A colorful abacus on a wooden frame&#10;&#10;AI-generated content may be incorrect.">
            <a:extLst>
              <a:ext uri="{FF2B5EF4-FFF2-40B4-BE49-F238E27FC236}">
                <a16:creationId xmlns:a16="http://schemas.microsoft.com/office/drawing/2014/main" id="{AF76B92B-8BCB-F0D7-069D-2C80DC27E6CA}"/>
              </a:ext>
            </a:extLst>
          </p:cNvPr>
          <p:cNvPicPr>
            <a:picLocks noChangeAspect="1"/>
          </p:cNvPicPr>
          <p:nvPr/>
        </p:nvPicPr>
        <p:blipFill>
          <a:blip r:embed="rId4"/>
          <a:stretch>
            <a:fillRect/>
          </a:stretch>
        </p:blipFill>
        <p:spPr>
          <a:xfrm>
            <a:off x="259080" y="4320482"/>
            <a:ext cx="614226" cy="611382"/>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007082" y="4080501"/>
            <a:ext cx="7439688" cy="874221"/>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Leerproces</a:t>
            </a:r>
            <a:r>
              <a:rPr lang="en-US"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 &amp; </a:t>
            </a:r>
            <a:r>
              <a:rPr lang="en-US" sz="4000" b="0" u="none" strike="noStrike" dirty="0" err="1">
                <a:solidFill>
                  <a:schemeClr val="dk1"/>
                </a:solidFill>
                <a:effectLst/>
                <a:uFillTx/>
                <a:latin typeface="Calibri" panose="020F0502020204030204" pitchFamily="34" charset="0"/>
                <a:ea typeface="Calibri" panose="020F0502020204030204" pitchFamily="34" charset="0"/>
                <a:cs typeface="Calibri" panose="020F0502020204030204" pitchFamily="34" charset="0"/>
              </a:rPr>
              <a:t>Dataverwerking</a:t>
            </a:r>
            <a:endParaRPr lang="fr-FR" sz="4000" b="0" u="none" strike="noStrike" dirty="0">
              <a:solidFill>
                <a:schemeClr val="dk1"/>
              </a:solidFill>
              <a:effectLst/>
              <a:uFillTx/>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Learning - Free education icons">
            <a:extLst>
              <a:ext uri="{FF2B5EF4-FFF2-40B4-BE49-F238E27FC236}">
                <a16:creationId xmlns:a16="http://schemas.microsoft.com/office/drawing/2014/main" id="{CBE39243-D75D-4525-FE5E-4D1FF35A2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113725"/>
            <a:ext cx="778483" cy="77848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B7730CAE-9C13-3CCF-11AB-1D920831FE2B}"/>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pic>
        <p:nvPicPr>
          <p:cNvPr id="9218" name="Picture 2">
            <a:extLst>
              <a:ext uri="{FF2B5EF4-FFF2-40B4-BE49-F238E27FC236}">
                <a16:creationId xmlns:a16="http://schemas.microsoft.com/office/drawing/2014/main" id="{78F7E1AD-7910-1CFA-0868-A68942E11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538279"/>
            <a:ext cx="6257925" cy="3542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2D2784-5631-18C9-A939-D59933CE5D58}"/>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8</a:t>
            </a:fld>
            <a:endParaRPr lang="nl-BE" dirty="0"/>
          </a:p>
        </p:txBody>
      </p:sp>
      <p:pic>
        <p:nvPicPr>
          <p:cNvPr id="4" name="Picture 3" descr="A screenshot of a computer screen&#10;&#10;AI-generated content may be incorrect.">
            <a:extLst>
              <a:ext uri="{FF2B5EF4-FFF2-40B4-BE49-F238E27FC236}">
                <a16:creationId xmlns:a16="http://schemas.microsoft.com/office/drawing/2014/main" id="{4B582BB8-AE35-98D0-31C9-186236E2CA7B}"/>
              </a:ext>
            </a:extLst>
          </p:cNvPr>
          <p:cNvPicPr>
            <a:picLocks noChangeAspect="1"/>
          </p:cNvPicPr>
          <p:nvPr/>
        </p:nvPicPr>
        <p:blipFill>
          <a:blip r:embed="rId5"/>
          <a:stretch>
            <a:fillRect/>
          </a:stretch>
        </p:blipFill>
        <p:spPr>
          <a:xfrm>
            <a:off x="6568830" y="538279"/>
            <a:ext cx="1420740" cy="3568372"/>
          </a:xfrm>
          <a:prstGeom prst="rect">
            <a:avLst/>
          </a:prstGeom>
        </p:spPr>
      </p:pic>
      <p:pic>
        <p:nvPicPr>
          <p:cNvPr id="5" name="Picture 4" descr="A black and white image of a black and white image of a black and white image of a black and white image of a black and white image of a black and white image of a black and&#10;&#10;AI-generated content may be incorrect.">
            <a:extLst>
              <a:ext uri="{FF2B5EF4-FFF2-40B4-BE49-F238E27FC236}">
                <a16:creationId xmlns:a16="http://schemas.microsoft.com/office/drawing/2014/main" id="{FE5C6A33-20A8-7DFC-82F1-905CB2D5F95D}"/>
              </a:ext>
            </a:extLst>
          </p:cNvPr>
          <p:cNvPicPr>
            <a:picLocks noChangeAspect="1"/>
          </p:cNvPicPr>
          <p:nvPr/>
        </p:nvPicPr>
        <p:blipFill>
          <a:blip r:embed="rId6"/>
          <a:stretch>
            <a:fillRect/>
          </a:stretch>
        </p:blipFill>
        <p:spPr>
          <a:xfrm>
            <a:off x="7989570" y="538279"/>
            <a:ext cx="571500" cy="3551114"/>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88020" y="4237463"/>
            <a:ext cx="4686950" cy="740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900" b="0" u="none" strike="noStrike" dirty="0" err="1">
                <a:solidFill>
                  <a:schemeClr val="dk1"/>
                </a:solidFill>
                <a:effectLst/>
                <a:uFillTx/>
                <a:latin typeface="Meow Script"/>
                <a:ea typeface="Xanh Mono"/>
              </a:rPr>
              <a:t>Resultaat</a:t>
            </a:r>
            <a:r>
              <a:rPr lang="en-US" sz="3900" b="0" u="none" strike="noStrike" dirty="0">
                <a:solidFill>
                  <a:schemeClr val="dk1"/>
                </a:solidFill>
                <a:effectLst/>
                <a:uFillTx/>
                <a:latin typeface="Meow Script"/>
                <a:ea typeface="Xanh Mono"/>
              </a:rPr>
              <a:t> &amp; </a:t>
            </a:r>
            <a:r>
              <a:rPr lang="en-US" sz="3900" b="0" u="none" strike="noStrike" dirty="0" err="1">
                <a:solidFill>
                  <a:schemeClr val="dk1"/>
                </a:solidFill>
                <a:effectLst/>
                <a:uFillTx/>
                <a:latin typeface="Meow Script"/>
                <a:ea typeface="Xanh Mono"/>
              </a:rPr>
              <a:t>Conclusie</a:t>
            </a:r>
            <a:endParaRPr lang="fr-FR" sz="3900" b="0" u="none" strike="noStrike" dirty="0">
              <a:solidFill>
                <a:schemeClr val="dk1"/>
              </a:solidFill>
              <a:effectLst/>
              <a:uFillTx/>
              <a:latin typeface="Arial"/>
            </a:endParaRPr>
          </a:p>
        </p:txBody>
      </p:sp>
      <p:pic>
        <p:nvPicPr>
          <p:cNvPr id="2050" name="Picture 2" descr="Conclusion - Free files and folders icons">
            <a:extLst>
              <a:ext uri="{FF2B5EF4-FFF2-40B4-BE49-F238E27FC236}">
                <a16:creationId xmlns:a16="http://schemas.microsoft.com/office/drawing/2014/main" id="{E72EF466-7349-7F4E-65CE-00B21BE4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599" y="4300517"/>
            <a:ext cx="654206" cy="6542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4;p30">
            <a:extLst>
              <a:ext uri="{FF2B5EF4-FFF2-40B4-BE49-F238E27FC236}">
                <a16:creationId xmlns:a16="http://schemas.microsoft.com/office/drawing/2014/main" id="{58371B0B-AA1A-EE8B-6A99-05A232EC8862}"/>
              </a:ext>
            </a:extLst>
          </p:cNvPr>
          <p:cNvSpPr/>
          <p:nvPr/>
        </p:nvSpPr>
        <p:spPr>
          <a:xfrm>
            <a:off x="228599" y="4931864"/>
            <a:ext cx="3993995" cy="45719"/>
          </a:xfrm>
          <a:custGeom>
            <a:avLst/>
            <a:gdLst>
              <a:gd name="textAreaLeft" fmla="*/ 0 w 1722240"/>
              <a:gd name="textAreaRight" fmla="*/ 1722600 w 1722240"/>
              <a:gd name="textAreaTop" fmla="*/ 0 h 24480"/>
              <a:gd name="textAreaBottom" fmla="*/ 24840 h 24480"/>
            </a:gdLst>
            <a:ahLst/>
            <a:cxnLst/>
            <a:rect l="textAreaLeft" t="textAreaTop" r="textAreaRight" b="textAreaBottom"/>
            <a:pathLst>
              <a:path w="68909" h="988">
                <a:moveTo>
                  <a:pt x="0" y="988"/>
                </a:moveTo>
                <a:cubicBezTo>
                  <a:pt x="11485" y="823"/>
                  <a:pt x="57424" y="165"/>
                  <a:pt x="68909" y="0"/>
                </a:cubicBezTo>
              </a:path>
            </a:pathLst>
          </a:custGeom>
          <a:noFill/>
          <a:ln w="19050">
            <a:solidFill>
              <a:srgbClr val="FFFFFF"/>
            </a:solidFill>
            <a:round/>
          </a:ln>
        </p:spPr>
        <p:style>
          <a:lnRef idx="0">
            <a:scrgbClr r="0" g="0" b="0"/>
          </a:lnRef>
          <a:fillRef idx="0">
            <a:scrgbClr r="0" g="0" b="0"/>
          </a:fillRef>
          <a:effectRef idx="0">
            <a:scrgbClr r="0" g="0" b="0"/>
          </a:effectRef>
          <a:fontRef idx="minor"/>
        </p:style>
        <p:txBody>
          <a:bodyPr lIns="90000" tIns="-20160" rIns="90000" bIns="-20160" anchor="t">
            <a:noAutofit/>
          </a:bodyPr>
          <a:lstStyle/>
          <a:p>
            <a:endParaRPr lang="en-US" sz="1800" b="0" u="none" strike="noStrike">
              <a:solidFill>
                <a:srgbClr val="FFFFFF"/>
              </a:solidFill>
              <a:effectLst/>
              <a:uFillTx/>
              <a:latin typeface="OpenSymbol"/>
            </a:endParaRPr>
          </a:p>
        </p:txBody>
      </p:sp>
      <p:sp>
        <p:nvSpPr>
          <p:cNvPr id="3" name="TextBox 2">
            <a:extLst>
              <a:ext uri="{FF2B5EF4-FFF2-40B4-BE49-F238E27FC236}">
                <a16:creationId xmlns:a16="http://schemas.microsoft.com/office/drawing/2014/main" id="{46B48D15-EF8B-20DF-058B-548224372591}"/>
              </a:ext>
            </a:extLst>
          </p:cNvPr>
          <p:cNvSpPr txBox="1"/>
          <p:nvPr/>
        </p:nvSpPr>
        <p:spPr>
          <a:xfrm>
            <a:off x="8668254" y="4649627"/>
            <a:ext cx="475746" cy="369332"/>
          </a:xfrm>
          <a:prstGeom prst="rect">
            <a:avLst/>
          </a:prstGeom>
          <a:noFill/>
        </p:spPr>
        <p:txBody>
          <a:bodyPr wrap="square" rtlCol="0">
            <a:spAutoFit/>
          </a:bodyPr>
          <a:lstStyle/>
          <a:p>
            <a:fld id="{070763F7-82C5-4486-8737-8CFDEAB30415}" type="slidenum">
              <a:rPr lang="nl-BE" smtClean="0"/>
              <a:t>9</a:t>
            </a:fld>
            <a:endParaRPr lang="nl-BE" dirty="0"/>
          </a:p>
        </p:txBody>
      </p:sp>
      <p:pic>
        <p:nvPicPr>
          <p:cNvPr id="12" name="Afbeelding 11" descr="Afbeelding met tekst, Perceel, lijn, schermopname&#10;&#10;Door AI gegenereerde inhoud is mogelijk onjuist.">
            <a:extLst>
              <a:ext uri="{FF2B5EF4-FFF2-40B4-BE49-F238E27FC236}">
                <a16:creationId xmlns:a16="http://schemas.microsoft.com/office/drawing/2014/main" id="{BB1F9BA8-2897-5057-AB3C-41655C70D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850" y="782203"/>
            <a:ext cx="4612300" cy="3036383"/>
          </a:xfrm>
          <a:prstGeom prst="rect">
            <a:avLst/>
          </a:prstGeom>
        </p:spPr>
      </p:pic>
    </p:spTree>
  </p:cSld>
  <p:clrMapOvr>
    <a:masterClrMapping/>
  </p:clrMapOvr>
  <p:transition spd="slow">
    <p:wipe/>
  </p:transition>
</p:sld>
</file>

<file path=ppt/theme/theme1.xml><?xml version="1.0" encoding="utf-8"?>
<a:theme xmlns:a="http://schemas.openxmlformats.org/drawingml/2006/main" name="Creative Chalkboard Design by Slidesgo">
  <a:themeElements>
    <a:clrScheme name="Simple Light">
      <a:dk1>
        <a:srgbClr val="FFFFFF"/>
      </a:dk1>
      <a:lt1>
        <a:srgbClr val="353535"/>
      </a:lt1>
      <a:dk2>
        <a:srgbClr val="FFFFFF"/>
      </a:dk2>
      <a:lt2>
        <a:srgbClr val="BBBBBB"/>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1126</Words>
  <Application>Microsoft Office PowerPoint</Application>
  <PresentationFormat>Diavoorstelling (16:9)</PresentationFormat>
  <Paragraphs>141</Paragraphs>
  <Slides>12</Slides>
  <Notes>12</Notes>
  <HiddenSlides>0</HiddenSlides>
  <MMClips>0</MMClips>
  <ScaleCrop>false</ScaleCrop>
  <HeadingPairs>
    <vt:vector size="6" baseType="variant">
      <vt:variant>
        <vt:lpstr>Gebruikte lettertypen</vt:lpstr>
      </vt:variant>
      <vt:variant>
        <vt:i4>9</vt:i4>
      </vt:variant>
      <vt:variant>
        <vt:lpstr>Thema</vt:lpstr>
      </vt:variant>
      <vt:variant>
        <vt:i4>2</vt:i4>
      </vt:variant>
      <vt:variant>
        <vt:lpstr>Diatitels</vt:lpstr>
      </vt:variant>
      <vt:variant>
        <vt:i4>12</vt:i4>
      </vt:variant>
    </vt:vector>
  </HeadingPairs>
  <TitlesOfParts>
    <vt:vector size="23" baseType="lpstr">
      <vt:lpstr>Meow Script</vt:lpstr>
      <vt:lpstr>OpenSymbol</vt:lpstr>
      <vt:lpstr>Xanh Mono</vt:lpstr>
      <vt:lpstr>Aptos</vt:lpstr>
      <vt:lpstr>Arial</vt:lpstr>
      <vt:lpstr>Calibri</vt:lpstr>
      <vt:lpstr>Roboto Mono</vt:lpstr>
      <vt:lpstr>Symbol</vt:lpstr>
      <vt:lpstr>Wingdings</vt:lpstr>
      <vt:lpstr>Creative Chalkboard Design by Slidesgo</vt:lpstr>
      <vt:lpstr>Slidesgo Final Pages</vt:lpstr>
      <vt:lpstr>Ping Pong AI</vt:lpstr>
      <vt:lpstr>Introductie</vt:lpstr>
      <vt:lpstr>Doelstellingen</vt:lpstr>
      <vt:lpstr>PyBullet</vt:lpstr>
      <vt:lpstr>Traject &amp; Parameters</vt:lpstr>
      <vt:lpstr>Spelregels</vt:lpstr>
      <vt:lpstr>Scoring Systeem</vt:lpstr>
      <vt:lpstr>Leerproces &amp; Dataverwerking</vt:lpstr>
      <vt:lpstr>Resultaat &amp; Conclusie</vt:lpstr>
      <vt:lpstr>Uitbreiding</vt:lpstr>
      <vt:lpstr>Demo</vt:lpstr>
      <vt:lpstr>Vragen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Kevin Bakeland</cp:lastModifiedBy>
  <cp:revision>13</cp:revision>
  <dcterms:modified xsi:type="dcterms:W3CDTF">2025-12-16T05:45:39Z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2025-12-13T16:14:13Z</dcterms:created>
  <dc:creator>Unknown Creator</dc:creator>
  <dc:description/>
  <dc:language>en-US</dc:language>
  <cp:lastModifiedBy>Unknown Creator</cp:lastModifiedBy>
  <dcterms:modified xsi:type="dcterms:W3CDTF">2025-12-13T16:14:13Z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